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83" r:id="rId4"/>
    <p:sldId id="259" r:id="rId5"/>
    <p:sldId id="260" r:id="rId6"/>
    <p:sldId id="281" r:id="rId7"/>
    <p:sldId id="261" r:id="rId8"/>
    <p:sldId id="262" r:id="rId9"/>
    <p:sldId id="282" r:id="rId10"/>
    <p:sldId id="263" r:id="rId11"/>
    <p:sldId id="264" r:id="rId12"/>
    <p:sldId id="265" r:id="rId13"/>
    <p:sldId id="275" r:id="rId14"/>
    <p:sldId id="272" r:id="rId15"/>
    <p:sldId id="277"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921780-674D-4E43-A732-8958DD44C224}" v="2" dt="2020-09-06T01:54:08.67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7" autoAdjust="0"/>
    <p:restoredTop sz="94660"/>
  </p:normalViewPr>
  <p:slideViewPr>
    <p:cSldViewPr snapToGrid="0">
      <p:cViewPr varScale="1">
        <p:scale>
          <a:sx n="97" d="100"/>
          <a:sy n="97" d="100"/>
        </p:scale>
        <p:origin x="579" y="4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6/28/2023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6/28/2023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6/28/2023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6/28/2023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6/28/2023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6/28/2023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6/28/2023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6/28/2023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6/28/2023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6/28/2023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6/28/2023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6/28/2023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docs.microsoft.com/en-us/dotnet/csharp/language-reference/keywords/sealed" TargetMode="Externa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hyperlink" Target="https://docs.microsoft.com/en-us/dotnet/csharp/language-reference/keywords/sealed" TargetMode="Externa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2" Type="http://schemas.openxmlformats.org/officeDocument/2006/relationships/hyperlink" Target="https://docs.microsoft.com/en-us/dotnet/csharp/language-reference/keywords/static"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docs.microsoft.com/en-us/dotnet/csharp/language-reference/keywords/const" TargetMode="Externa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docs.microsoft.com/en-us/dotnet/csharp/language-reference/keywords/readonly"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docs.microsoft.com/en-us/dotnet/csharp/language-reference/keywords/overrid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hyperlink" Target="https://docs.microsoft.com/en-us/dotnet/csharp/programming-guide/classes-and-structs/partial-classes-and-methods"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soft.com/en-us/dotnet/csharp/language-reference/keywords/"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cs.microsoft.com/en-us/dotnet/csharp/language-reference/keywords/abstract"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ocs.microsoft.com/en-us/dotnet/csharp/language-reference/keywords/abstract"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docs.microsoft.com/en-us/dotnet/csharp/language-reference/keywords/abstract" TargetMode="External"/><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docs.microsoft.com/en-us/dotnet/csharp/language-reference/keywords/virtual"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docs.microsoft.com/en-us/dotnet/csharp/language-reference/keywords/virtual"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hyperlink" Target="https://docs.microsoft.com/en-us/dotnet/csharp/language-reference/keywords/virtual" TargetMode="Externa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solidFill>
                  <a:schemeClr val="tx1"/>
                </a:solidFill>
              </a:rPr>
              <a:t>Modifiers</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3200" dirty="0" err="1">
                <a:latin typeface="+mj-lt"/>
              </a:rPr>
              <a:t>.neT</a:t>
            </a:r>
            <a:endParaRPr lang="en-US" sz="3200" dirty="0">
              <a:latin typeface="+mj-lt"/>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3358F-4075-498D-A02F-BF6B06F0C7EF}"/>
              </a:ext>
            </a:extLst>
          </p:cNvPr>
          <p:cNvSpPr>
            <a:spLocks noGrp="1"/>
          </p:cNvSpPr>
          <p:nvPr>
            <p:ph type="title"/>
          </p:nvPr>
        </p:nvSpPr>
        <p:spPr>
          <a:xfrm>
            <a:off x="1097280" y="286603"/>
            <a:ext cx="8623095" cy="1450757"/>
          </a:xfrm>
        </p:spPr>
        <p:txBody>
          <a:bodyPr>
            <a:normAutofit/>
          </a:bodyPr>
          <a:lstStyle/>
          <a:p>
            <a:r>
              <a:rPr lang="en-US" dirty="0">
                <a:solidFill>
                  <a:schemeClr val="tx1"/>
                </a:solidFill>
              </a:rPr>
              <a:t>Modifiers – Sealed</a:t>
            </a:r>
            <a:br>
              <a:rPr lang="en-US" dirty="0"/>
            </a:br>
            <a:r>
              <a:rPr lang="en-US" sz="1400" dirty="0">
                <a:hlinkClick r:id="rId2"/>
              </a:rPr>
              <a:t>https://docs.microsoft.com/en-us/dotnet/csharp/language-reference/keywords/sealed</a:t>
            </a:r>
            <a:endParaRPr lang="en-US" dirty="0"/>
          </a:p>
        </p:txBody>
      </p:sp>
      <p:sp>
        <p:nvSpPr>
          <p:cNvPr id="3" name="Content Placeholder 2">
            <a:extLst>
              <a:ext uri="{FF2B5EF4-FFF2-40B4-BE49-F238E27FC236}">
                <a16:creationId xmlns:a16="http://schemas.microsoft.com/office/drawing/2014/main" id="{AF0B2A09-93C2-46BB-A0C3-6805B3DBA8BF}"/>
              </a:ext>
            </a:extLst>
          </p:cNvPr>
          <p:cNvSpPr>
            <a:spLocks noGrp="1"/>
          </p:cNvSpPr>
          <p:nvPr>
            <p:ph idx="1"/>
          </p:nvPr>
        </p:nvSpPr>
        <p:spPr>
          <a:xfrm>
            <a:off x="1195389" y="1902472"/>
            <a:ext cx="4900612" cy="4485328"/>
          </a:xfrm>
        </p:spPr>
        <p:txBody>
          <a:bodyPr anchor="ctr">
            <a:normAutofit/>
          </a:bodyPr>
          <a:lstStyle/>
          <a:p>
            <a:pPr marL="0" indent="0">
              <a:buNone/>
            </a:pPr>
            <a:r>
              <a:rPr lang="en-US" sz="2400" dirty="0">
                <a:solidFill>
                  <a:schemeClr val="tx1"/>
                </a:solidFill>
              </a:rPr>
              <a:t>The </a:t>
            </a:r>
            <a:r>
              <a:rPr lang="en-US" sz="2400" dirty="0">
                <a:solidFill>
                  <a:srgbClr val="FF0000"/>
                </a:solidFill>
              </a:rPr>
              <a:t>sealed</a:t>
            </a:r>
            <a:r>
              <a:rPr lang="en-US" sz="2400" dirty="0">
                <a:solidFill>
                  <a:schemeClr val="tx1"/>
                </a:solidFill>
              </a:rPr>
              <a:t> </a:t>
            </a:r>
            <a:r>
              <a:rPr lang="en-US" sz="2400" b="1" i="1" dirty="0">
                <a:solidFill>
                  <a:schemeClr val="tx1"/>
                </a:solidFill>
              </a:rPr>
              <a:t>modifier</a:t>
            </a:r>
            <a:r>
              <a:rPr lang="en-US" sz="2400" dirty="0">
                <a:solidFill>
                  <a:schemeClr val="tx1"/>
                </a:solidFill>
              </a:rPr>
              <a:t> prevents </a:t>
            </a:r>
            <a:r>
              <a:rPr lang="en-US" sz="2400" b="1" i="1" dirty="0">
                <a:solidFill>
                  <a:schemeClr val="tx1"/>
                </a:solidFill>
              </a:rPr>
              <a:t>inheritance </a:t>
            </a:r>
            <a:r>
              <a:rPr lang="en-US" sz="2400" dirty="0">
                <a:solidFill>
                  <a:schemeClr val="tx1"/>
                </a:solidFill>
              </a:rPr>
              <a:t>from a class.</a:t>
            </a:r>
          </a:p>
          <a:p>
            <a:pPr marL="0" indent="0">
              <a:buNone/>
            </a:pPr>
            <a:r>
              <a:rPr lang="en-US" sz="2400" dirty="0">
                <a:solidFill>
                  <a:schemeClr val="tx1"/>
                </a:solidFill>
              </a:rPr>
              <a:t>The </a:t>
            </a:r>
            <a:r>
              <a:rPr lang="en-US" sz="2400" dirty="0">
                <a:solidFill>
                  <a:srgbClr val="FF0000"/>
                </a:solidFill>
              </a:rPr>
              <a:t>sealed</a:t>
            </a:r>
            <a:r>
              <a:rPr lang="en-US" sz="2400" dirty="0">
                <a:solidFill>
                  <a:schemeClr val="tx1"/>
                </a:solidFill>
              </a:rPr>
              <a:t> </a:t>
            </a:r>
            <a:r>
              <a:rPr lang="en-US" sz="2400" b="1" i="1" dirty="0">
                <a:solidFill>
                  <a:schemeClr val="tx1"/>
                </a:solidFill>
              </a:rPr>
              <a:t>modifier </a:t>
            </a:r>
            <a:r>
              <a:rPr lang="en-US" sz="2400" dirty="0">
                <a:solidFill>
                  <a:schemeClr val="tx1"/>
                </a:solidFill>
              </a:rPr>
              <a:t>can prevent an overriding method from being overridden by a more </a:t>
            </a:r>
            <a:r>
              <a:rPr lang="en-US" sz="2400" b="1" i="1" dirty="0">
                <a:solidFill>
                  <a:schemeClr val="tx1"/>
                </a:solidFill>
              </a:rPr>
              <a:t>derived</a:t>
            </a:r>
            <a:r>
              <a:rPr lang="en-US" sz="2400" dirty="0">
                <a:solidFill>
                  <a:schemeClr val="tx1"/>
                </a:solidFill>
              </a:rPr>
              <a:t> method.</a:t>
            </a:r>
          </a:p>
          <a:p>
            <a:pPr marL="0" indent="0">
              <a:buNone/>
            </a:pPr>
            <a:r>
              <a:rPr lang="en-US" sz="2400" dirty="0">
                <a:solidFill>
                  <a:schemeClr val="tx1"/>
                </a:solidFill>
              </a:rPr>
              <a:t>In this example, </a:t>
            </a:r>
            <a:r>
              <a:rPr lang="en-US" sz="2400" dirty="0">
                <a:solidFill>
                  <a:srgbClr val="FF0000"/>
                </a:solidFill>
              </a:rPr>
              <a:t>Z</a:t>
            </a:r>
            <a:r>
              <a:rPr lang="en-US" sz="2400" dirty="0">
                <a:solidFill>
                  <a:schemeClr val="tx1"/>
                </a:solidFill>
              </a:rPr>
              <a:t> inherits from </a:t>
            </a:r>
            <a:r>
              <a:rPr lang="en-US" sz="2400" dirty="0">
                <a:solidFill>
                  <a:srgbClr val="FF0000"/>
                </a:solidFill>
              </a:rPr>
              <a:t>Y</a:t>
            </a:r>
            <a:r>
              <a:rPr lang="en-US" sz="2400" dirty="0">
                <a:solidFill>
                  <a:schemeClr val="tx1"/>
                </a:solidFill>
              </a:rPr>
              <a:t> but </a:t>
            </a:r>
            <a:r>
              <a:rPr lang="en-US" sz="2400" dirty="0">
                <a:solidFill>
                  <a:srgbClr val="FF0000"/>
                </a:solidFill>
              </a:rPr>
              <a:t>Z</a:t>
            </a:r>
            <a:r>
              <a:rPr lang="en-US" sz="2400" dirty="0">
                <a:solidFill>
                  <a:schemeClr val="tx1"/>
                </a:solidFill>
              </a:rPr>
              <a:t> cannot </a:t>
            </a:r>
            <a:r>
              <a:rPr lang="en-US" sz="2400" dirty="0">
                <a:solidFill>
                  <a:srgbClr val="FF0000"/>
                </a:solidFill>
              </a:rPr>
              <a:t>override</a:t>
            </a:r>
            <a:r>
              <a:rPr lang="en-US" sz="2400" dirty="0">
                <a:solidFill>
                  <a:schemeClr val="tx1"/>
                </a:solidFill>
              </a:rPr>
              <a:t> the </a:t>
            </a:r>
            <a:r>
              <a:rPr lang="en-US" sz="2400" dirty="0">
                <a:solidFill>
                  <a:srgbClr val="FF0000"/>
                </a:solidFill>
              </a:rPr>
              <a:t>virtual</a:t>
            </a:r>
            <a:r>
              <a:rPr lang="en-US" sz="2400" dirty="0">
                <a:solidFill>
                  <a:schemeClr val="tx1"/>
                </a:solidFill>
              </a:rPr>
              <a:t> function </a:t>
            </a:r>
            <a:r>
              <a:rPr lang="en-US" sz="2400" dirty="0">
                <a:solidFill>
                  <a:srgbClr val="FF0000"/>
                </a:solidFill>
              </a:rPr>
              <a:t>F</a:t>
            </a:r>
            <a:r>
              <a:rPr lang="en-US" sz="2400" dirty="0">
                <a:solidFill>
                  <a:schemeClr val="tx1"/>
                </a:solidFill>
              </a:rPr>
              <a:t> that is declared in </a:t>
            </a:r>
            <a:r>
              <a:rPr lang="en-US" sz="2400" dirty="0">
                <a:solidFill>
                  <a:srgbClr val="FF0000"/>
                </a:solidFill>
              </a:rPr>
              <a:t>X</a:t>
            </a:r>
            <a:r>
              <a:rPr lang="en-US" sz="2400" dirty="0">
                <a:solidFill>
                  <a:schemeClr val="tx1"/>
                </a:solidFill>
              </a:rPr>
              <a:t> and </a:t>
            </a:r>
            <a:r>
              <a:rPr lang="en-US" sz="2400" dirty="0">
                <a:solidFill>
                  <a:srgbClr val="FF0000"/>
                </a:solidFill>
              </a:rPr>
              <a:t>sealed</a:t>
            </a:r>
            <a:r>
              <a:rPr lang="en-US" sz="2400" dirty="0">
                <a:solidFill>
                  <a:schemeClr val="tx1"/>
                </a:solidFill>
              </a:rPr>
              <a:t> in </a:t>
            </a:r>
            <a:r>
              <a:rPr lang="en-US" sz="2400" dirty="0">
                <a:solidFill>
                  <a:srgbClr val="FF0000"/>
                </a:solidFill>
              </a:rPr>
              <a:t>Y</a:t>
            </a:r>
            <a:r>
              <a:rPr lang="en-US" sz="2400" dirty="0">
                <a:solidFill>
                  <a:schemeClr val="tx1"/>
                </a:solidFill>
              </a:rPr>
              <a:t>.</a:t>
            </a:r>
          </a:p>
        </p:txBody>
      </p:sp>
      <p:pic>
        <p:nvPicPr>
          <p:cNvPr id="5" name="Picture 4">
            <a:extLst>
              <a:ext uri="{FF2B5EF4-FFF2-40B4-BE49-F238E27FC236}">
                <a16:creationId xmlns:a16="http://schemas.microsoft.com/office/drawing/2014/main" id="{DFC6E23C-CE1B-446E-A232-6612993FF789}"/>
              </a:ext>
            </a:extLst>
          </p:cNvPr>
          <p:cNvPicPr>
            <a:picLocks noChangeAspect="1"/>
          </p:cNvPicPr>
          <p:nvPr/>
        </p:nvPicPr>
        <p:blipFill>
          <a:blip r:embed="rId3"/>
          <a:stretch>
            <a:fillRect/>
          </a:stretch>
        </p:blipFill>
        <p:spPr>
          <a:xfrm>
            <a:off x="6303526" y="2003622"/>
            <a:ext cx="2567422" cy="755778"/>
          </a:xfrm>
          <a:prstGeom prst="rect">
            <a:avLst/>
          </a:prstGeom>
          <a:ln w="25400">
            <a:solidFill>
              <a:schemeClr val="accent2"/>
            </a:solidFill>
          </a:ln>
          <a:effectLst/>
        </p:spPr>
      </p:pic>
      <p:pic>
        <p:nvPicPr>
          <p:cNvPr id="6" name="Picture 5">
            <a:extLst>
              <a:ext uri="{FF2B5EF4-FFF2-40B4-BE49-F238E27FC236}">
                <a16:creationId xmlns:a16="http://schemas.microsoft.com/office/drawing/2014/main" id="{E3B2C8A4-1E56-4855-BE5C-83064580F5C9}"/>
              </a:ext>
            </a:extLst>
          </p:cNvPr>
          <p:cNvPicPr>
            <a:picLocks noChangeAspect="1"/>
          </p:cNvPicPr>
          <p:nvPr/>
        </p:nvPicPr>
        <p:blipFill>
          <a:blip r:embed="rId4"/>
          <a:stretch>
            <a:fillRect/>
          </a:stretch>
        </p:blipFill>
        <p:spPr>
          <a:xfrm>
            <a:off x="6303526" y="2907879"/>
            <a:ext cx="4619932" cy="3390216"/>
          </a:xfrm>
          <a:prstGeom prst="rect">
            <a:avLst/>
          </a:prstGeom>
          <a:ln w="25400">
            <a:solidFill>
              <a:schemeClr val="accent2"/>
            </a:solidFill>
          </a:ln>
          <a:effectLst/>
        </p:spPr>
      </p:pic>
    </p:spTree>
    <p:extLst>
      <p:ext uri="{BB962C8B-B14F-4D97-AF65-F5344CB8AC3E}">
        <p14:creationId xmlns:p14="http://schemas.microsoft.com/office/powerpoint/2010/main" val="3378687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8928F27-9EC3-4063-ADE0-48543A68661A}"/>
              </a:ext>
            </a:extLst>
          </p:cNvPr>
          <p:cNvSpPr>
            <a:spLocks noGrp="1"/>
          </p:cNvSpPr>
          <p:nvPr>
            <p:ph idx="1"/>
          </p:nvPr>
        </p:nvSpPr>
        <p:spPr>
          <a:xfrm>
            <a:off x="1096963" y="1885138"/>
            <a:ext cx="3715876" cy="4515662"/>
          </a:xfrm>
        </p:spPr>
        <p:txBody>
          <a:bodyPr anchor="ctr">
            <a:normAutofit/>
          </a:bodyPr>
          <a:lstStyle/>
          <a:p>
            <a:r>
              <a:rPr lang="en-US" sz="2400" dirty="0">
                <a:solidFill>
                  <a:schemeClr val="tx1"/>
                </a:solidFill>
              </a:rPr>
              <a:t>When should you use </a:t>
            </a:r>
            <a:r>
              <a:rPr lang="en-US" sz="2400" b="1" i="1" dirty="0">
                <a:solidFill>
                  <a:schemeClr val="tx1"/>
                </a:solidFill>
              </a:rPr>
              <a:t>Sealed</a:t>
            </a:r>
            <a:r>
              <a:rPr lang="en-US" sz="2400" dirty="0">
                <a:solidFill>
                  <a:schemeClr val="tx1"/>
                </a:solidFill>
              </a:rPr>
              <a:t>? Consider…</a:t>
            </a:r>
          </a:p>
          <a:p>
            <a:pPr lvl="1">
              <a:buFont typeface="Arial" panose="020B0604020202020204" pitchFamily="34" charset="0"/>
              <a:buChar char="•"/>
            </a:pPr>
            <a:r>
              <a:rPr lang="en-US" sz="2000" dirty="0">
                <a:solidFill>
                  <a:schemeClr val="tx1"/>
                </a:solidFill>
              </a:rPr>
              <a:t>The potential benefits that deriving classes might gain through the ability to customize your class.</a:t>
            </a:r>
          </a:p>
          <a:p>
            <a:pPr lvl="1">
              <a:buFont typeface="Arial" panose="020B0604020202020204" pitchFamily="34" charset="0"/>
              <a:buChar char="•"/>
            </a:pPr>
            <a:r>
              <a:rPr lang="en-US" sz="2000" dirty="0">
                <a:solidFill>
                  <a:schemeClr val="tx1"/>
                </a:solidFill>
              </a:rPr>
              <a:t>The potential that deriving classes could modify your classes in such a way that they would no longer work correctly or as expected.</a:t>
            </a:r>
          </a:p>
        </p:txBody>
      </p:sp>
      <p:sp>
        <p:nvSpPr>
          <p:cNvPr id="4" name="Title 1">
            <a:extLst>
              <a:ext uri="{FF2B5EF4-FFF2-40B4-BE49-F238E27FC236}">
                <a16:creationId xmlns:a16="http://schemas.microsoft.com/office/drawing/2014/main" id="{516AE678-8FD6-4F62-9CE9-5188D4A68026}"/>
              </a:ext>
            </a:extLst>
          </p:cNvPr>
          <p:cNvSpPr>
            <a:spLocks noGrp="1"/>
          </p:cNvSpPr>
          <p:nvPr>
            <p:ph type="title"/>
          </p:nvPr>
        </p:nvSpPr>
        <p:spPr>
          <a:xfrm>
            <a:off x="1096963" y="287338"/>
            <a:ext cx="10058400" cy="1449387"/>
          </a:xfrm>
        </p:spPr>
        <p:txBody>
          <a:bodyPr>
            <a:normAutofit/>
          </a:bodyPr>
          <a:lstStyle/>
          <a:p>
            <a:r>
              <a:rPr lang="en-US" dirty="0"/>
              <a:t>Modifiers – Sealed</a:t>
            </a:r>
            <a:br>
              <a:rPr lang="en-US" dirty="0"/>
            </a:br>
            <a:r>
              <a:rPr lang="en-US" sz="1400" dirty="0">
                <a:hlinkClick r:id="rId2"/>
              </a:rPr>
              <a:t>https://docs.microsoft.com/en-us/dotnet/csharp/language-reference/keywords/sealed</a:t>
            </a:r>
            <a:endParaRPr lang="en-US" dirty="0"/>
          </a:p>
        </p:txBody>
      </p:sp>
      <p:sp>
        <p:nvSpPr>
          <p:cNvPr id="5" name="Title 1">
            <a:extLst>
              <a:ext uri="{FF2B5EF4-FFF2-40B4-BE49-F238E27FC236}">
                <a16:creationId xmlns:a16="http://schemas.microsoft.com/office/drawing/2014/main" id="{15165447-8782-4019-AAD3-F2B3254FC2E2}"/>
              </a:ext>
            </a:extLst>
          </p:cNvPr>
          <p:cNvSpPr txBox="1">
            <a:spLocks/>
          </p:cNvSpPr>
          <p:nvPr/>
        </p:nvSpPr>
        <p:spPr>
          <a:xfrm>
            <a:off x="1097280" y="286603"/>
            <a:ext cx="10058400" cy="1450757"/>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a:lstStyle>
          <a:p>
            <a:r>
              <a:rPr lang="en-US" dirty="0">
                <a:solidFill>
                  <a:schemeClr val="tx1"/>
                </a:solidFill>
              </a:rPr>
              <a:t>Modifiers – Sealed</a:t>
            </a:r>
            <a:br>
              <a:rPr lang="en-US" dirty="0"/>
            </a:br>
            <a:r>
              <a:rPr lang="en-US" sz="1400" dirty="0">
                <a:hlinkClick r:id="rId2"/>
              </a:rPr>
              <a:t>https://docs.microsoft.com/en-us/dotnet/csharp/language-reference/keywords/sealed</a:t>
            </a:r>
            <a:endParaRPr lang="en-US" dirty="0"/>
          </a:p>
        </p:txBody>
      </p:sp>
      <p:pic>
        <p:nvPicPr>
          <p:cNvPr id="6" name="Picture 5">
            <a:extLst>
              <a:ext uri="{FF2B5EF4-FFF2-40B4-BE49-F238E27FC236}">
                <a16:creationId xmlns:a16="http://schemas.microsoft.com/office/drawing/2014/main" id="{3CCE1868-6C5A-4557-9CB6-C3BEFFB8D907}"/>
              </a:ext>
            </a:extLst>
          </p:cNvPr>
          <p:cNvPicPr>
            <a:picLocks noChangeAspect="1"/>
          </p:cNvPicPr>
          <p:nvPr/>
        </p:nvPicPr>
        <p:blipFill>
          <a:blip r:embed="rId3"/>
          <a:stretch>
            <a:fillRect/>
          </a:stretch>
        </p:blipFill>
        <p:spPr>
          <a:xfrm>
            <a:off x="8262894" y="2292174"/>
            <a:ext cx="3210398" cy="3241896"/>
          </a:xfrm>
          <a:prstGeom prst="rect">
            <a:avLst/>
          </a:prstGeom>
          <a:ln>
            <a:noFill/>
          </a:ln>
          <a:effectLst>
            <a:softEdge rad="112500"/>
          </a:effectLst>
        </p:spPr>
      </p:pic>
      <p:pic>
        <p:nvPicPr>
          <p:cNvPr id="7" name="Picture 6">
            <a:extLst>
              <a:ext uri="{FF2B5EF4-FFF2-40B4-BE49-F238E27FC236}">
                <a16:creationId xmlns:a16="http://schemas.microsoft.com/office/drawing/2014/main" id="{EB8F0CC6-33EB-4EB5-BBE6-01187857FBA6}"/>
              </a:ext>
            </a:extLst>
          </p:cNvPr>
          <p:cNvPicPr>
            <a:picLocks noChangeAspect="1"/>
          </p:cNvPicPr>
          <p:nvPr/>
        </p:nvPicPr>
        <p:blipFill>
          <a:blip r:embed="rId4"/>
          <a:stretch>
            <a:fillRect/>
          </a:stretch>
        </p:blipFill>
        <p:spPr>
          <a:xfrm>
            <a:off x="4782481" y="2292174"/>
            <a:ext cx="3480413" cy="3241896"/>
          </a:xfrm>
          <a:prstGeom prst="rect">
            <a:avLst/>
          </a:prstGeom>
          <a:ln>
            <a:noFill/>
          </a:ln>
          <a:effectLst>
            <a:softEdge rad="112500"/>
          </a:effectLst>
        </p:spPr>
      </p:pic>
    </p:spTree>
    <p:extLst>
      <p:ext uri="{BB962C8B-B14F-4D97-AF65-F5344CB8AC3E}">
        <p14:creationId xmlns:p14="http://schemas.microsoft.com/office/powerpoint/2010/main" val="9736139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C4B53-9BE6-4FD7-8CAE-15F676FD48AE}"/>
              </a:ext>
            </a:extLst>
          </p:cNvPr>
          <p:cNvSpPr>
            <a:spLocks noGrp="1"/>
          </p:cNvSpPr>
          <p:nvPr>
            <p:ph type="title"/>
          </p:nvPr>
        </p:nvSpPr>
        <p:spPr/>
        <p:txBody>
          <a:bodyPr>
            <a:normAutofit/>
          </a:bodyPr>
          <a:lstStyle/>
          <a:p>
            <a:r>
              <a:rPr lang="en-US" dirty="0">
                <a:solidFill>
                  <a:schemeClr val="tx1"/>
                </a:solidFill>
              </a:rPr>
              <a:t>Modifiers – Static</a:t>
            </a:r>
            <a:br>
              <a:rPr lang="en-US" dirty="0"/>
            </a:br>
            <a:r>
              <a:rPr lang="en-US" sz="1400" dirty="0">
                <a:hlinkClick r:id="rId2"/>
              </a:rPr>
              <a:t>https://docs.microsoft.com/en-us/dotnet/csharp/language-reference/keywords/static</a:t>
            </a:r>
            <a:endParaRPr lang="en-US" dirty="0"/>
          </a:p>
        </p:txBody>
      </p:sp>
      <p:sp>
        <p:nvSpPr>
          <p:cNvPr id="4" name="Content Placeholder 2">
            <a:extLst>
              <a:ext uri="{FF2B5EF4-FFF2-40B4-BE49-F238E27FC236}">
                <a16:creationId xmlns:a16="http://schemas.microsoft.com/office/drawing/2014/main" id="{8408D56F-27C2-4573-BF30-4B9DE0975377}"/>
              </a:ext>
            </a:extLst>
          </p:cNvPr>
          <p:cNvSpPr txBox="1">
            <a:spLocks/>
          </p:cNvSpPr>
          <p:nvPr/>
        </p:nvSpPr>
        <p:spPr>
          <a:xfrm>
            <a:off x="1274086" y="2165261"/>
            <a:ext cx="3869414" cy="3760891"/>
          </a:xfrm>
          <a:prstGeom prst="rect">
            <a:avLst/>
          </a:prstGeom>
          <a:ln w="25400">
            <a:solidFill>
              <a:schemeClr val="accent2"/>
            </a:solidFill>
          </a:ln>
        </p:spPr>
        <p:txBody>
          <a:bodyPr vert="horz" lIns="0" tIns="45720" rIns="0" bIns="45720" rtlCol="0" anchor="ct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3200" u="sng" dirty="0">
                <a:solidFill>
                  <a:schemeClr val="tx1"/>
                </a:solidFill>
              </a:rPr>
              <a:t>Static CLASSES…</a:t>
            </a:r>
          </a:p>
          <a:p>
            <a:pPr lvl="1">
              <a:buFont typeface="Arial" panose="020B0604020202020204" pitchFamily="34" charset="0"/>
              <a:buChar char="•"/>
            </a:pPr>
            <a:r>
              <a:rPr lang="en-US" sz="2400" dirty="0">
                <a:solidFill>
                  <a:schemeClr val="tx1"/>
                </a:solidFill>
              </a:rPr>
              <a:t>Cannot be instantiated or extended.</a:t>
            </a:r>
          </a:p>
          <a:p>
            <a:pPr lvl="1">
              <a:buFont typeface="Arial" panose="020B0604020202020204" pitchFamily="34" charset="0"/>
              <a:buChar char="•"/>
            </a:pPr>
            <a:r>
              <a:rPr lang="en-US" sz="2400" dirty="0">
                <a:solidFill>
                  <a:schemeClr val="tx1"/>
                </a:solidFill>
              </a:rPr>
              <a:t>If a class is static, all It’s members must be static.</a:t>
            </a:r>
          </a:p>
          <a:p>
            <a:pPr lvl="1">
              <a:buFont typeface="Arial" panose="020B0604020202020204" pitchFamily="34" charset="0"/>
              <a:buChar char="•"/>
            </a:pPr>
            <a:r>
              <a:rPr lang="en-US" sz="2400" dirty="0">
                <a:solidFill>
                  <a:schemeClr val="tx1"/>
                </a:solidFill>
              </a:rPr>
              <a:t>Essentially, just a container for static members.</a:t>
            </a:r>
            <a:endParaRPr lang="en-US" sz="1600" dirty="0">
              <a:solidFill>
                <a:schemeClr val="tx1"/>
              </a:solidFill>
            </a:endParaRPr>
          </a:p>
        </p:txBody>
      </p:sp>
      <p:sp>
        <p:nvSpPr>
          <p:cNvPr id="5" name="Content Placeholder 2">
            <a:extLst>
              <a:ext uri="{FF2B5EF4-FFF2-40B4-BE49-F238E27FC236}">
                <a16:creationId xmlns:a16="http://schemas.microsoft.com/office/drawing/2014/main" id="{371E05F7-8988-40FC-998E-A09A3D569457}"/>
              </a:ext>
            </a:extLst>
          </p:cNvPr>
          <p:cNvSpPr txBox="1">
            <a:spLocks/>
          </p:cNvSpPr>
          <p:nvPr/>
        </p:nvSpPr>
        <p:spPr>
          <a:xfrm>
            <a:off x="5143500" y="2165260"/>
            <a:ext cx="6244936" cy="3760891"/>
          </a:xfrm>
          <a:prstGeom prst="rect">
            <a:avLst/>
          </a:prstGeom>
          <a:ln w="25400">
            <a:solidFill>
              <a:schemeClr val="accent2"/>
            </a:solidFill>
          </a:ln>
        </p:spPr>
        <p:txBody>
          <a:bodyPr vert="horz" lIns="0" tIns="45720" rIns="0" bIns="45720" rtlCol="0" anchor="ctr">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20000"/>
              </a:lnSpc>
              <a:buNone/>
            </a:pPr>
            <a:r>
              <a:rPr lang="en-US" sz="3200" u="sng" dirty="0">
                <a:solidFill>
                  <a:schemeClr val="tx1"/>
                </a:solidFill>
              </a:rPr>
              <a:t>ALL Static Members…</a:t>
            </a:r>
          </a:p>
          <a:p>
            <a:pPr lvl="1">
              <a:lnSpc>
                <a:spcPct val="120000"/>
              </a:lnSpc>
              <a:buFont typeface="Arial" panose="020B0604020202020204" pitchFamily="34" charset="0"/>
              <a:buChar char="•"/>
            </a:pPr>
            <a:r>
              <a:rPr lang="en-US" sz="2400" dirty="0">
                <a:solidFill>
                  <a:schemeClr val="tx1"/>
                </a:solidFill>
              </a:rPr>
              <a:t>Cannot use </a:t>
            </a:r>
            <a:r>
              <a:rPr lang="en-US" sz="2400" dirty="0">
                <a:solidFill>
                  <a:srgbClr val="FF0000"/>
                </a:solidFill>
              </a:rPr>
              <a:t>this</a:t>
            </a:r>
            <a:r>
              <a:rPr lang="en-US" sz="2400" dirty="0">
                <a:solidFill>
                  <a:schemeClr val="tx1"/>
                </a:solidFill>
              </a:rPr>
              <a:t> to reference static methods or property accessors.</a:t>
            </a:r>
          </a:p>
          <a:p>
            <a:pPr lvl="1">
              <a:buFont typeface="Arial" panose="020B0604020202020204" pitchFamily="34" charset="0"/>
              <a:buChar char="•"/>
            </a:pPr>
            <a:r>
              <a:rPr lang="en-US" sz="2400" dirty="0">
                <a:solidFill>
                  <a:schemeClr val="tx1"/>
                </a:solidFill>
              </a:rPr>
              <a:t>Belongs to the class type itself rather than the specific object instance.</a:t>
            </a:r>
          </a:p>
          <a:p>
            <a:pPr lvl="1">
              <a:buFont typeface="Arial" panose="020B0604020202020204" pitchFamily="34" charset="0"/>
              <a:buChar char="•"/>
            </a:pPr>
            <a:r>
              <a:rPr lang="en-US" sz="2400" dirty="0">
                <a:solidFill>
                  <a:schemeClr val="tx1"/>
                </a:solidFill>
              </a:rPr>
              <a:t>A static member </a:t>
            </a:r>
            <a:r>
              <a:rPr lang="en-US" sz="2400" dirty="0">
                <a:solidFill>
                  <a:schemeClr val="tx1"/>
                </a:solidFill>
                <a:latin typeface="Sabon Next LT" panose="020B0502040204020203" pitchFamily="2" charset="0"/>
                <a:cs typeface="Sabon Next LT" panose="020B0502040204020203" pitchFamily="2" charset="0"/>
              </a:rPr>
              <a:t>is </a:t>
            </a:r>
            <a:r>
              <a:rPr lang="en-US" sz="2400" dirty="0">
                <a:solidFill>
                  <a:schemeClr val="tx1"/>
                </a:solidFill>
              </a:rPr>
              <a:t>referenced through the types’ name. </a:t>
            </a:r>
          </a:p>
          <a:p>
            <a:pPr lvl="2">
              <a:buFont typeface="Arial" panose="020B0604020202020204" pitchFamily="34" charset="0"/>
              <a:buChar char="•"/>
            </a:pPr>
            <a:r>
              <a:rPr lang="en-US" sz="2000" dirty="0">
                <a:solidFill>
                  <a:schemeClr val="tx1"/>
                </a:solidFill>
              </a:rPr>
              <a:t>(ex. </a:t>
            </a:r>
            <a:r>
              <a:rPr lang="en-US" sz="2000" dirty="0" err="1">
                <a:solidFill>
                  <a:schemeClr val="tx1"/>
                </a:solidFill>
              </a:rPr>
              <a:t>ClassName.StructName.propName</a:t>
            </a:r>
            <a:r>
              <a:rPr lang="en-US" sz="2000" dirty="0">
                <a:solidFill>
                  <a:schemeClr val="tx1"/>
                </a:solidFill>
              </a:rPr>
              <a:t>)</a:t>
            </a:r>
          </a:p>
        </p:txBody>
      </p:sp>
    </p:spTree>
    <p:extLst>
      <p:ext uri="{BB962C8B-B14F-4D97-AF65-F5344CB8AC3E}">
        <p14:creationId xmlns:p14="http://schemas.microsoft.com/office/powerpoint/2010/main" val="241636912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F720A7-B6C5-4850-BED7-342D7E286506}"/>
              </a:ext>
            </a:extLst>
          </p:cNvPr>
          <p:cNvSpPr>
            <a:spLocks noGrp="1"/>
          </p:cNvSpPr>
          <p:nvPr>
            <p:ph type="title"/>
          </p:nvPr>
        </p:nvSpPr>
        <p:spPr/>
        <p:txBody>
          <a:bodyPr>
            <a:normAutofit/>
          </a:bodyPr>
          <a:lstStyle/>
          <a:p>
            <a:r>
              <a:rPr lang="en-US" dirty="0">
                <a:solidFill>
                  <a:schemeClr val="tx1"/>
                </a:solidFill>
              </a:rPr>
              <a:t>Modifiers – Const</a:t>
            </a:r>
            <a:br>
              <a:rPr lang="en-US" dirty="0"/>
            </a:br>
            <a:r>
              <a:rPr lang="en-US" sz="1400" dirty="0">
                <a:hlinkClick r:id="rId2"/>
              </a:rPr>
              <a:t>https://docs.microsoft.com/en-us/dotnet/csharp/language-reference/keywords/const</a:t>
            </a:r>
            <a:endParaRPr lang="en-US" dirty="0"/>
          </a:p>
        </p:txBody>
      </p:sp>
      <p:sp>
        <p:nvSpPr>
          <p:cNvPr id="3" name="Content Placeholder 2">
            <a:extLst>
              <a:ext uri="{FF2B5EF4-FFF2-40B4-BE49-F238E27FC236}">
                <a16:creationId xmlns:a16="http://schemas.microsoft.com/office/drawing/2014/main" id="{3875E11E-18D4-4C3D-B5BF-C3C35CEA7E00}"/>
              </a:ext>
            </a:extLst>
          </p:cNvPr>
          <p:cNvSpPr>
            <a:spLocks noGrp="1"/>
          </p:cNvSpPr>
          <p:nvPr>
            <p:ph idx="1"/>
          </p:nvPr>
        </p:nvSpPr>
        <p:spPr>
          <a:xfrm>
            <a:off x="1128712" y="1911139"/>
            <a:ext cx="9865755" cy="2569854"/>
          </a:xfrm>
        </p:spPr>
        <p:txBody>
          <a:bodyPr anchor="ctr">
            <a:normAutofit lnSpcReduction="10000"/>
          </a:bodyPr>
          <a:lstStyle/>
          <a:p>
            <a:pPr lvl="1">
              <a:buFont typeface="Arial" panose="020B0604020202020204" pitchFamily="34" charset="0"/>
              <a:buChar char="•"/>
            </a:pPr>
            <a:r>
              <a:rPr lang="en-US" sz="2400" dirty="0">
                <a:solidFill>
                  <a:srgbClr val="FF0000"/>
                </a:solidFill>
              </a:rPr>
              <a:t>const</a:t>
            </a:r>
            <a:r>
              <a:rPr lang="en-US" sz="2400" dirty="0"/>
              <a:t> </a:t>
            </a:r>
            <a:r>
              <a:rPr lang="en-US" sz="2400" dirty="0">
                <a:solidFill>
                  <a:schemeClr val="tx1"/>
                </a:solidFill>
              </a:rPr>
              <a:t>fields and locals aren't variables and may not be modified. </a:t>
            </a:r>
          </a:p>
          <a:p>
            <a:pPr lvl="1">
              <a:buFont typeface="Arial" panose="020B0604020202020204" pitchFamily="34" charset="0"/>
              <a:buChar char="•"/>
            </a:pPr>
            <a:r>
              <a:rPr lang="en-US" sz="2400" dirty="0">
                <a:solidFill>
                  <a:srgbClr val="FF0000"/>
                </a:solidFill>
              </a:rPr>
              <a:t>const</a:t>
            </a:r>
            <a:r>
              <a:rPr lang="en-US" sz="2400" dirty="0"/>
              <a:t> </a:t>
            </a:r>
            <a:r>
              <a:rPr lang="en-US" sz="2400" dirty="0">
                <a:solidFill>
                  <a:schemeClr val="tx1"/>
                </a:solidFill>
              </a:rPr>
              <a:t>fields can be numbers (</a:t>
            </a:r>
            <a:r>
              <a:rPr lang="en-US" sz="2400" dirty="0">
                <a:solidFill>
                  <a:srgbClr val="FF0000"/>
                </a:solidFill>
              </a:rPr>
              <a:t>int</a:t>
            </a:r>
            <a:r>
              <a:rPr lang="en-US" sz="2400" dirty="0">
                <a:solidFill>
                  <a:schemeClr val="tx1"/>
                </a:solidFill>
              </a:rPr>
              <a:t>,</a:t>
            </a:r>
            <a:r>
              <a:rPr lang="en-US" sz="2400" dirty="0"/>
              <a:t> </a:t>
            </a:r>
            <a:r>
              <a:rPr lang="en-US" sz="2400" dirty="0">
                <a:solidFill>
                  <a:srgbClr val="FF0000"/>
                </a:solidFill>
              </a:rPr>
              <a:t>double</a:t>
            </a:r>
            <a:r>
              <a:rPr lang="en-US" sz="2400" dirty="0">
                <a:solidFill>
                  <a:schemeClr val="tx1"/>
                </a:solidFill>
              </a:rPr>
              <a:t>,</a:t>
            </a:r>
            <a:r>
              <a:rPr lang="en-US" sz="2400" dirty="0"/>
              <a:t> </a:t>
            </a:r>
            <a:r>
              <a:rPr lang="en-US" sz="2400" dirty="0">
                <a:solidFill>
                  <a:srgbClr val="FF0000"/>
                </a:solidFill>
              </a:rPr>
              <a:t>long</a:t>
            </a:r>
            <a:r>
              <a:rPr lang="en-US" sz="2400" dirty="0">
                <a:solidFill>
                  <a:schemeClr val="tx1"/>
                </a:solidFill>
              </a:rPr>
              <a:t>, </a:t>
            </a:r>
            <a:r>
              <a:rPr lang="en-US" sz="2400" dirty="0" err="1">
                <a:solidFill>
                  <a:schemeClr val="tx1"/>
                </a:solidFill>
              </a:rPr>
              <a:t>etc</a:t>
            </a:r>
            <a:r>
              <a:rPr lang="en-US" sz="2400" dirty="0">
                <a:solidFill>
                  <a:schemeClr val="tx1"/>
                </a:solidFill>
              </a:rPr>
              <a:t>), </a:t>
            </a:r>
            <a:r>
              <a:rPr lang="en-US" sz="2400" dirty="0" err="1">
                <a:solidFill>
                  <a:srgbClr val="FF0000"/>
                </a:solidFill>
              </a:rPr>
              <a:t>boolean</a:t>
            </a:r>
            <a:r>
              <a:rPr lang="en-US" sz="2400" dirty="0">
                <a:solidFill>
                  <a:schemeClr val="tx1"/>
                </a:solidFill>
              </a:rPr>
              <a:t>,</a:t>
            </a:r>
            <a:r>
              <a:rPr lang="en-US" sz="2400" dirty="0"/>
              <a:t> </a:t>
            </a:r>
            <a:r>
              <a:rPr lang="en-US" sz="2400" dirty="0">
                <a:solidFill>
                  <a:srgbClr val="FF0000"/>
                </a:solidFill>
              </a:rPr>
              <a:t>string</a:t>
            </a:r>
            <a:r>
              <a:rPr lang="en-US" sz="2400" dirty="0">
                <a:solidFill>
                  <a:schemeClr val="tx1"/>
                </a:solidFill>
              </a:rPr>
              <a:t>, or </a:t>
            </a:r>
            <a:r>
              <a:rPr lang="en-US" sz="2400" dirty="0">
                <a:solidFill>
                  <a:srgbClr val="FF0000"/>
                </a:solidFill>
              </a:rPr>
              <a:t>null</a:t>
            </a:r>
            <a:r>
              <a:rPr lang="en-US" sz="2400" dirty="0">
                <a:solidFill>
                  <a:schemeClr val="tx1"/>
                </a:solidFill>
              </a:rPr>
              <a:t>.</a:t>
            </a:r>
          </a:p>
          <a:p>
            <a:pPr lvl="1">
              <a:buFont typeface="Arial" panose="020B0604020202020204" pitchFamily="34" charset="0"/>
              <a:buChar char="•"/>
            </a:pPr>
            <a:r>
              <a:rPr lang="en-US" sz="2400" dirty="0">
                <a:solidFill>
                  <a:schemeClr val="tx1"/>
                </a:solidFill>
              </a:rPr>
              <a:t>The only </a:t>
            </a:r>
            <a:r>
              <a:rPr lang="en-US" sz="2400" b="1" i="1" dirty="0">
                <a:solidFill>
                  <a:schemeClr val="tx1"/>
                </a:solidFill>
              </a:rPr>
              <a:t>reference</a:t>
            </a:r>
            <a:r>
              <a:rPr lang="en-US" sz="2400" dirty="0">
                <a:solidFill>
                  <a:schemeClr val="tx1"/>
                </a:solidFill>
              </a:rPr>
              <a:t> types that can be </a:t>
            </a:r>
            <a:r>
              <a:rPr lang="en-US" sz="2400" dirty="0">
                <a:solidFill>
                  <a:srgbClr val="FF0000"/>
                </a:solidFill>
              </a:rPr>
              <a:t>const</a:t>
            </a:r>
            <a:r>
              <a:rPr lang="en-US" sz="2400" dirty="0"/>
              <a:t> are </a:t>
            </a:r>
            <a:r>
              <a:rPr lang="en-US" sz="2400" dirty="0">
                <a:solidFill>
                  <a:srgbClr val="FF0000"/>
                </a:solidFill>
              </a:rPr>
              <a:t>string</a:t>
            </a:r>
            <a:r>
              <a:rPr lang="en-US" sz="2400" dirty="0"/>
              <a:t> and a </a:t>
            </a:r>
            <a:r>
              <a:rPr lang="en-US" sz="2400" dirty="0">
                <a:solidFill>
                  <a:schemeClr val="tx1"/>
                </a:solidFill>
              </a:rPr>
              <a:t>null reference.</a:t>
            </a:r>
          </a:p>
          <a:p>
            <a:pPr lvl="1">
              <a:buFont typeface="Arial" panose="020B0604020202020204" pitchFamily="34" charset="0"/>
              <a:buChar char="•"/>
            </a:pPr>
            <a:r>
              <a:rPr lang="en-US" sz="2400" dirty="0">
                <a:solidFill>
                  <a:schemeClr val="tx1"/>
                </a:solidFill>
              </a:rPr>
              <a:t>The </a:t>
            </a:r>
            <a:r>
              <a:rPr lang="en-US" sz="2400" dirty="0">
                <a:solidFill>
                  <a:srgbClr val="FF0000"/>
                </a:solidFill>
              </a:rPr>
              <a:t>static</a:t>
            </a:r>
            <a:r>
              <a:rPr lang="en-US" sz="2400" dirty="0"/>
              <a:t> </a:t>
            </a:r>
            <a:r>
              <a:rPr lang="en-US" sz="2400" dirty="0">
                <a:solidFill>
                  <a:schemeClr val="tx1"/>
                </a:solidFill>
              </a:rPr>
              <a:t>modifier is not allowed in a </a:t>
            </a:r>
            <a:r>
              <a:rPr lang="en-US" sz="2400" dirty="0">
                <a:solidFill>
                  <a:srgbClr val="FF0000"/>
                </a:solidFill>
              </a:rPr>
              <a:t>const</a:t>
            </a:r>
            <a:r>
              <a:rPr lang="en-US" sz="2400" dirty="0"/>
              <a:t> </a:t>
            </a:r>
            <a:r>
              <a:rPr lang="en-US" sz="2400" dirty="0">
                <a:solidFill>
                  <a:schemeClr val="tx1"/>
                </a:solidFill>
              </a:rPr>
              <a:t>declaration.</a:t>
            </a:r>
          </a:p>
          <a:p>
            <a:pPr lvl="1">
              <a:buFont typeface="Arial" panose="020B0604020202020204" pitchFamily="34" charset="0"/>
              <a:buChar char="•"/>
            </a:pPr>
            <a:r>
              <a:rPr lang="en-US" sz="2400" dirty="0">
                <a:solidFill>
                  <a:srgbClr val="FF0000"/>
                </a:solidFill>
              </a:rPr>
              <a:t>const </a:t>
            </a:r>
            <a:r>
              <a:rPr lang="en-US" sz="2400" dirty="0">
                <a:solidFill>
                  <a:schemeClr val="tx1"/>
                </a:solidFill>
              </a:rPr>
              <a:t>variables, by convention, are all UPPER CASE.</a:t>
            </a:r>
            <a:endParaRPr lang="en-US" sz="1600" dirty="0">
              <a:solidFill>
                <a:schemeClr val="tx1"/>
              </a:solidFill>
            </a:endParaRPr>
          </a:p>
        </p:txBody>
      </p:sp>
      <p:pic>
        <p:nvPicPr>
          <p:cNvPr id="6" name="Picture 5">
            <a:extLst>
              <a:ext uri="{FF2B5EF4-FFF2-40B4-BE49-F238E27FC236}">
                <a16:creationId xmlns:a16="http://schemas.microsoft.com/office/drawing/2014/main" id="{4028B782-854D-462E-988D-1EDDC064C592}"/>
              </a:ext>
            </a:extLst>
          </p:cNvPr>
          <p:cNvPicPr>
            <a:picLocks noChangeAspect="1"/>
          </p:cNvPicPr>
          <p:nvPr/>
        </p:nvPicPr>
        <p:blipFill>
          <a:blip r:embed="rId3"/>
          <a:stretch>
            <a:fillRect/>
          </a:stretch>
        </p:blipFill>
        <p:spPr>
          <a:xfrm>
            <a:off x="1816613" y="4518158"/>
            <a:ext cx="8619734" cy="1364792"/>
          </a:xfrm>
          <a:prstGeom prst="rect">
            <a:avLst/>
          </a:prstGeom>
          <a:ln w="25400">
            <a:solidFill>
              <a:schemeClr val="accent2"/>
            </a:solidFill>
          </a:ln>
          <a:effectLst/>
        </p:spPr>
      </p:pic>
    </p:spTree>
    <p:extLst>
      <p:ext uri="{BB962C8B-B14F-4D97-AF65-F5344CB8AC3E}">
        <p14:creationId xmlns:p14="http://schemas.microsoft.com/office/powerpoint/2010/main" val="26183616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C80FE0-B547-4F79-B8AF-B817A3C4CE6C}"/>
              </a:ext>
            </a:extLst>
          </p:cNvPr>
          <p:cNvSpPr>
            <a:spLocks noGrp="1"/>
          </p:cNvSpPr>
          <p:nvPr>
            <p:ph type="title"/>
          </p:nvPr>
        </p:nvSpPr>
        <p:spPr/>
        <p:txBody>
          <a:bodyPr>
            <a:normAutofit/>
          </a:bodyPr>
          <a:lstStyle/>
          <a:p>
            <a:r>
              <a:rPr lang="en-US" dirty="0">
                <a:solidFill>
                  <a:schemeClr val="tx1"/>
                </a:solidFill>
              </a:rPr>
              <a:t>Modifiers – readonly</a:t>
            </a:r>
            <a:br>
              <a:rPr lang="en-US" dirty="0"/>
            </a:br>
            <a:r>
              <a:rPr lang="en-US" sz="1400" dirty="0">
                <a:hlinkClick r:id="rId2"/>
              </a:rPr>
              <a:t>https://docs.microsoft.com/en-us/dotnet/csharp/language-reference/keywords/readonly</a:t>
            </a:r>
            <a:endParaRPr lang="en-US" dirty="0"/>
          </a:p>
        </p:txBody>
      </p:sp>
      <p:sp>
        <p:nvSpPr>
          <p:cNvPr id="3" name="Content Placeholder 2">
            <a:extLst>
              <a:ext uri="{FF2B5EF4-FFF2-40B4-BE49-F238E27FC236}">
                <a16:creationId xmlns:a16="http://schemas.microsoft.com/office/drawing/2014/main" id="{06F1CAC7-7843-4EBC-B946-69ECFF2651B3}"/>
              </a:ext>
            </a:extLst>
          </p:cNvPr>
          <p:cNvSpPr>
            <a:spLocks noGrp="1"/>
          </p:cNvSpPr>
          <p:nvPr>
            <p:ph idx="1"/>
          </p:nvPr>
        </p:nvSpPr>
        <p:spPr>
          <a:xfrm>
            <a:off x="1555781" y="2108201"/>
            <a:ext cx="8689576" cy="3760891"/>
          </a:xfrm>
        </p:spPr>
        <p:txBody>
          <a:bodyPr anchor="ctr">
            <a:normAutofit/>
          </a:bodyPr>
          <a:lstStyle/>
          <a:p>
            <a:pPr lvl="1">
              <a:buFont typeface="Arial" panose="020B0604020202020204" pitchFamily="34" charset="0"/>
              <a:buChar char="•"/>
            </a:pPr>
            <a:r>
              <a:rPr lang="en-US" sz="3200" dirty="0">
                <a:solidFill>
                  <a:schemeClr val="tx1"/>
                </a:solidFill>
              </a:rPr>
              <a:t>The initialization of a </a:t>
            </a:r>
            <a:r>
              <a:rPr lang="en-US" sz="3200" dirty="0">
                <a:solidFill>
                  <a:srgbClr val="FF0000"/>
                </a:solidFill>
              </a:rPr>
              <a:t>readonly</a:t>
            </a:r>
            <a:r>
              <a:rPr lang="en-US" sz="3200" dirty="0">
                <a:solidFill>
                  <a:schemeClr val="tx1"/>
                </a:solidFill>
              </a:rPr>
              <a:t> member can only occur as part of the class declaration or in a </a:t>
            </a:r>
            <a:r>
              <a:rPr lang="en-US" sz="3200" b="1" i="1" dirty="0">
                <a:solidFill>
                  <a:schemeClr val="tx1"/>
                </a:solidFill>
              </a:rPr>
              <a:t>constructor</a:t>
            </a:r>
            <a:r>
              <a:rPr lang="en-US" sz="3200" dirty="0">
                <a:solidFill>
                  <a:schemeClr val="tx1"/>
                </a:solidFill>
              </a:rPr>
              <a:t> in the same class. </a:t>
            </a:r>
          </a:p>
          <a:p>
            <a:pPr lvl="1">
              <a:buFont typeface="Arial" panose="020B0604020202020204" pitchFamily="34" charset="0"/>
              <a:buChar char="•"/>
            </a:pPr>
            <a:r>
              <a:rPr lang="en-US" sz="3200" dirty="0">
                <a:solidFill>
                  <a:srgbClr val="FF0000"/>
                </a:solidFill>
              </a:rPr>
              <a:t>readonly </a:t>
            </a:r>
            <a:r>
              <a:rPr lang="en-US" sz="3200" dirty="0">
                <a:solidFill>
                  <a:schemeClr val="tx1"/>
                </a:solidFill>
              </a:rPr>
              <a:t>is like </a:t>
            </a:r>
            <a:r>
              <a:rPr lang="en-US" sz="3200" dirty="0">
                <a:solidFill>
                  <a:srgbClr val="FF0000"/>
                </a:solidFill>
              </a:rPr>
              <a:t>const</a:t>
            </a:r>
            <a:r>
              <a:rPr lang="en-US" sz="3200" dirty="0">
                <a:solidFill>
                  <a:schemeClr val="tx1"/>
                </a:solidFill>
              </a:rPr>
              <a:t>, but initialization can be deferred until its constructor runs.</a:t>
            </a:r>
          </a:p>
        </p:txBody>
      </p:sp>
    </p:spTree>
    <p:extLst>
      <p:ext uri="{BB962C8B-B14F-4D97-AF65-F5344CB8AC3E}">
        <p14:creationId xmlns:p14="http://schemas.microsoft.com/office/powerpoint/2010/main" val="33526295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7DE66B-7554-4D52-88E7-D1347EEA9E72}"/>
              </a:ext>
            </a:extLst>
          </p:cNvPr>
          <p:cNvSpPr>
            <a:spLocks noGrp="1"/>
          </p:cNvSpPr>
          <p:nvPr>
            <p:ph type="title"/>
          </p:nvPr>
        </p:nvSpPr>
        <p:spPr>
          <a:xfrm>
            <a:off x="1097279" y="286603"/>
            <a:ext cx="8732521" cy="1450757"/>
          </a:xfrm>
        </p:spPr>
        <p:txBody>
          <a:bodyPr>
            <a:normAutofit/>
          </a:bodyPr>
          <a:lstStyle/>
          <a:p>
            <a:r>
              <a:rPr lang="en-US" dirty="0">
                <a:solidFill>
                  <a:schemeClr val="tx1"/>
                </a:solidFill>
              </a:rPr>
              <a:t>Modifiers – Override</a:t>
            </a:r>
            <a:br>
              <a:rPr lang="en-US" dirty="0"/>
            </a:br>
            <a:r>
              <a:rPr lang="en-US" sz="1400" dirty="0">
                <a:hlinkClick r:id="rId2"/>
              </a:rPr>
              <a:t>https://docs.microsoft.com/en-us/dotnet/csharp/language-reference/keywords/override</a:t>
            </a:r>
            <a:endParaRPr lang="en-US" dirty="0"/>
          </a:p>
        </p:txBody>
      </p:sp>
      <p:pic>
        <p:nvPicPr>
          <p:cNvPr id="4" name="Picture 3">
            <a:extLst>
              <a:ext uri="{FF2B5EF4-FFF2-40B4-BE49-F238E27FC236}">
                <a16:creationId xmlns:a16="http://schemas.microsoft.com/office/drawing/2014/main" id="{0E5B792C-2EF0-46FF-91E5-264A59109C56}"/>
              </a:ext>
            </a:extLst>
          </p:cNvPr>
          <p:cNvPicPr>
            <a:picLocks noChangeAspect="1"/>
          </p:cNvPicPr>
          <p:nvPr/>
        </p:nvPicPr>
        <p:blipFill>
          <a:blip r:embed="rId3"/>
          <a:stretch>
            <a:fillRect/>
          </a:stretch>
        </p:blipFill>
        <p:spPr>
          <a:xfrm>
            <a:off x="6046908" y="2105652"/>
            <a:ext cx="5013559" cy="4124115"/>
          </a:xfrm>
          <a:prstGeom prst="rect">
            <a:avLst/>
          </a:prstGeom>
          <a:ln w="25400">
            <a:solidFill>
              <a:schemeClr val="accent2"/>
            </a:solidFill>
          </a:ln>
          <a:effectLst/>
        </p:spPr>
      </p:pic>
      <p:sp>
        <p:nvSpPr>
          <p:cNvPr id="5" name="Content Placeholder 2">
            <a:extLst>
              <a:ext uri="{FF2B5EF4-FFF2-40B4-BE49-F238E27FC236}">
                <a16:creationId xmlns:a16="http://schemas.microsoft.com/office/drawing/2014/main" id="{539658C4-839E-47F2-8986-6AA2A83C7292}"/>
              </a:ext>
            </a:extLst>
          </p:cNvPr>
          <p:cNvSpPr txBox="1">
            <a:spLocks/>
          </p:cNvSpPr>
          <p:nvPr/>
        </p:nvSpPr>
        <p:spPr>
          <a:xfrm>
            <a:off x="1097279" y="3757707"/>
            <a:ext cx="4784349" cy="2576071"/>
          </a:xfrm>
          <a:prstGeom prst="rect">
            <a:avLst/>
          </a:prstGeom>
          <a:ln w="25400">
            <a:noFill/>
          </a:ln>
        </p:spPr>
        <p:txBody>
          <a:bodyPr vert="horz" lIns="0" tIns="45720" rIns="0" bIns="45720" rtlCol="0">
            <a:normAutofit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00000"/>
              </a:lnSpc>
              <a:buFont typeface="Calibri" panose="020F0502020204030204" pitchFamily="34" charset="0"/>
              <a:buNone/>
            </a:pPr>
            <a:r>
              <a:rPr lang="en-US" sz="2400" dirty="0">
                <a:solidFill>
                  <a:schemeClr val="tx1"/>
                </a:solidFill>
              </a:rPr>
              <a:t>ALL </a:t>
            </a:r>
            <a:r>
              <a:rPr lang="en-US" sz="2400" b="1" i="1" dirty="0">
                <a:solidFill>
                  <a:schemeClr val="tx1"/>
                </a:solidFill>
              </a:rPr>
              <a:t>Override</a:t>
            </a:r>
            <a:r>
              <a:rPr lang="en-US" sz="2400" dirty="0">
                <a:solidFill>
                  <a:schemeClr val="tx1"/>
                </a:solidFill>
              </a:rPr>
              <a:t> Members…</a:t>
            </a:r>
          </a:p>
          <a:p>
            <a:pPr lvl="1">
              <a:buFont typeface="Arial" panose="020B0604020202020204" pitchFamily="34" charset="0"/>
              <a:buChar char="•"/>
            </a:pPr>
            <a:r>
              <a:rPr lang="en-US" sz="1600" dirty="0">
                <a:solidFill>
                  <a:schemeClr val="tx1"/>
                </a:solidFill>
              </a:rPr>
              <a:t>Must provide a new implementation of an inherited method </a:t>
            </a:r>
          </a:p>
          <a:p>
            <a:pPr lvl="1">
              <a:buFont typeface="Arial" panose="020B0604020202020204" pitchFamily="34" charset="0"/>
              <a:buChar char="•"/>
            </a:pPr>
            <a:r>
              <a:rPr lang="en-US" sz="1600" dirty="0">
                <a:solidFill>
                  <a:schemeClr val="tx1"/>
                </a:solidFill>
              </a:rPr>
              <a:t>must have the same signature as the inherited method.</a:t>
            </a:r>
          </a:p>
          <a:p>
            <a:pPr lvl="1">
              <a:buFont typeface="Arial" panose="020B0604020202020204" pitchFamily="34" charset="0"/>
              <a:buChar char="•"/>
            </a:pPr>
            <a:r>
              <a:rPr lang="en-US" sz="1600" dirty="0">
                <a:solidFill>
                  <a:schemeClr val="tx1"/>
                </a:solidFill>
              </a:rPr>
              <a:t>Can only override a </a:t>
            </a:r>
            <a:r>
              <a:rPr lang="en-US" sz="1600" dirty="0">
                <a:solidFill>
                  <a:srgbClr val="FF0000"/>
                </a:solidFill>
              </a:rPr>
              <a:t>virtual</a:t>
            </a:r>
            <a:r>
              <a:rPr lang="en-US" sz="1600" dirty="0">
                <a:solidFill>
                  <a:schemeClr val="tx1"/>
                </a:solidFill>
              </a:rPr>
              <a:t>, </a:t>
            </a:r>
            <a:r>
              <a:rPr lang="en-US" sz="1600" dirty="0">
                <a:solidFill>
                  <a:srgbClr val="FF0000"/>
                </a:solidFill>
              </a:rPr>
              <a:t>abstract</a:t>
            </a:r>
            <a:r>
              <a:rPr lang="en-US" sz="1600" dirty="0">
                <a:solidFill>
                  <a:schemeClr val="tx1"/>
                </a:solidFill>
              </a:rPr>
              <a:t>, or </a:t>
            </a:r>
            <a:r>
              <a:rPr lang="en-US" sz="1600" dirty="0">
                <a:solidFill>
                  <a:srgbClr val="FF0000"/>
                </a:solidFill>
              </a:rPr>
              <a:t>override</a:t>
            </a:r>
            <a:r>
              <a:rPr lang="en-US" sz="1600" dirty="0"/>
              <a:t> </a:t>
            </a:r>
            <a:r>
              <a:rPr lang="en-US" sz="1600" dirty="0">
                <a:solidFill>
                  <a:schemeClr val="tx1"/>
                </a:solidFill>
              </a:rPr>
              <a:t>method.</a:t>
            </a:r>
          </a:p>
          <a:p>
            <a:pPr lvl="1">
              <a:buFont typeface="Arial" panose="020B0604020202020204" pitchFamily="34" charset="0"/>
              <a:buChar char="•"/>
            </a:pPr>
            <a:r>
              <a:rPr lang="en-US" sz="1600" dirty="0">
                <a:solidFill>
                  <a:schemeClr val="tx1"/>
                </a:solidFill>
              </a:rPr>
              <a:t>You cannot use the </a:t>
            </a:r>
            <a:r>
              <a:rPr lang="en-US" sz="1600" dirty="0">
                <a:solidFill>
                  <a:srgbClr val="FF0000"/>
                </a:solidFill>
              </a:rPr>
              <a:t>new</a:t>
            </a:r>
            <a:r>
              <a:rPr lang="en-US" sz="1600" dirty="0">
                <a:solidFill>
                  <a:schemeClr val="tx1"/>
                </a:solidFill>
              </a:rPr>
              <a:t>,</a:t>
            </a:r>
            <a:r>
              <a:rPr lang="en-US" sz="1600" dirty="0"/>
              <a:t> </a:t>
            </a:r>
            <a:r>
              <a:rPr lang="en-US" sz="1600" dirty="0">
                <a:solidFill>
                  <a:srgbClr val="FF0000"/>
                </a:solidFill>
              </a:rPr>
              <a:t>static</a:t>
            </a:r>
            <a:r>
              <a:rPr lang="en-US" sz="1600" dirty="0"/>
              <a:t>, or </a:t>
            </a:r>
            <a:r>
              <a:rPr lang="en-US" sz="1600" dirty="0">
                <a:solidFill>
                  <a:schemeClr val="tx1"/>
                </a:solidFill>
              </a:rPr>
              <a:t>virtual modifiers to modify an</a:t>
            </a:r>
            <a:r>
              <a:rPr lang="en-US" sz="1600" dirty="0"/>
              <a:t> </a:t>
            </a:r>
            <a:r>
              <a:rPr lang="en-US" sz="1600" dirty="0">
                <a:solidFill>
                  <a:srgbClr val="FF0000"/>
                </a:solidFill>
              </a:rPr>
              <a:t>override</a:t>
            </a:r>
            <a:r>
              <a:rPr lang="en-US" sz="1600" dirty="0"/>
              <a:t> </a:t>
            </a:r>
            <a:r>
              <a:rPr lang="en-US" sz="1600" dirty="0">
                <a:solidFill>
                  <a:schemeClr val="tx1"/>
                </a:solidFill>
              </a:rPr>
              <a:t>method.</a:t>
            </a:r>
            <a:endParaRPr lang="en-US" sz="1400" dirty="0"/>
          </a:p>
        </p:txBody>
      </p:sp>
      <p:sp>
        <p:nvSpPr>
          <p:cNvPr id="7" name="Rectangle 6">
            <a:extLst>
              <a:ext uri="{FF2B5EF4-FFF2-40B4-BE49-F238E27FC236}">
                <a16:creationId xmlns:a16="http://schemas.microsoft.com/office/drawing/2014/main" id="{DEA23EA1-FEEB-44BD-AD7A-A3217C518902}"/>
              </a:ext>
            </a:extLst>
          </p:cNvPr>
          <p:cNvSpPr/>
          <p:nvPr/>
        </p:nvSpPr>
        <p:spPr>
          <a:xfrm>
            <a:off x="1097280" y="2176963"/>
            <a:ext cx="4851084" cy="1323439"/>
          </a:xfrm>
          <a:prstGeom prst="rect">
            <a:avLst/>
          </a:prstGeom>
          <a:ln w="25400">
            <a:noFill/>
          </a:ln>
        </p:spPr>
        <p:txBody>
          <a:bodyPr wrap="square">
            <a:spAutoFit/>
          </a:bodyPr>
          <a:lstStyle/>
          <a:p>
            <a:r>
              <a:rPr lang="en-US" sz="2000" dirty="0"/>
              <a:t>The </a:t>
            </a:r>
            <a:r>
              <a:rPr lang="en-US" sz="2000" b="1" i="1" dirty="0"/>
              <a:t>override</a:t>
            </a:r>
            <a:r>
              <a:rPr lang="en-US" sz="2000" dirty="0"/>
              <a:t> modifier is </a:t>
            </a:r>
            <a:r>
              <a:rPr lang="en-US" sz="2000" u="sng" dirty="0"/>
              <a:t>required</a:t>
            </a:r>
            <a:r>
              <a:rPr lang="en-US" sz="2000" dirty="0"/>
              <a:t> to extend or modify the </a:t>
            </a:r>
            <a:r>
              <a:rPr lang="en-US" sz="2000" b="1" i="1" dirty="0"/>
              <a:t>abstract</a:t>
            </a:r>
            <a:r>
              <a:rPr lang="en-US" sz="2000" dirty="0"/>
              <a:t> or </a:t>
            </a:r>
            <a:r>
              <a:rPr lang="en-US" sz="2000" b="1" i="1" dirty="0"/>
              <a:t>virtual</a:t>
            </a:r>
            <a:r>
              <a:rPr lang="en-US" sz="2000" dirty="0"/>
              <a:t> implementation of an inherited method, property, indexer, or event.</a:t>
            </a:r>
          </a:p>
        </p:txBody>
      </p:sp>
    </p:spTree>
    <p:extLst>
      <p:ext uri="{BB962C8B-B14F-4D97-AF65-F5344CB8AC3E}">
        <p14:creationId xmlns:p14="http://schemas.microsoft.com/office/powerpoint/2010/main" val="304195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6E96B1-6561-46B2-820B-F2FEDC507F54}"/>
              </a:ext>
            </a:extLst>
          </p:cNvPr>
          <p:cNvSpPr>
            <a:spLocks noGrp="1"/>
          </p:cNvSpPr>
          <p:nvPr>
            <p:ph type="title"/>
          </p:nvPr>
        </p:nvSpPr>
        <p:spPr>
          <a:xfrm>
            <a:off x="1097280" y="286603"/>
            <a:ext cx="10770870" cy="1450757"/>
          </a:xfrm>
        </p:spPr>
        <p:txBody>
          <a:bodyPr>
            <a:normAutofit fontScale="90000"/>
          </a:bodyPr>
          <a:lstStyle/>
          <a:p>
            <a:r>
              <a:rPr lang="en-US" sz="5200" dirty="0">
                <a:solidFill>
                  <a:schemeClr val="tx1"/>
                </a:solidFill>
              </a:rPr>
              <a:t>Partial Classes, Structs, Interfaces</a:t>
            </a:r>
            <a:br>
              <a:rPr lang="en-US" dirty="0"/>
            </a:br>
            <a:r>
              <a:rPr lang="en-US" sz="1600" dirty="0">
                <a:hlinkClick r:id="rId2"/>
              </a:rPr>
              <a:t>https://docs.microsoft.com/en-us/dotnet/csharp/programming-guide/classes-and-structs/partial-classes-and-methods</a:t>
            </a:r>
            <a:endParaRPr lang="en-US" dirty="0"/>
          </a:p>
        </p:txBody>
      </p:sp>
      <p:sp>
        <p:nvSpPr>
          <p:cNvPr id="3" name="Content Placeholder 2">
            <a:extLst>
              <a:ext uri="{FF2B5EF4-FFF2-40B4-BE49-F238E27FC236}">
                <a16:creationId xmlns:a16="http://schemas.microsoft.com/office/drawing/2014/main" id="{1B32E55F-84C8-47D3-BDC5-C0EC6A4A232A}"/>
              </a:ext>
            </a:extLst>
          </p:cNvPr>
          <p:cNvSpPr>
            <a:spLocks noGrp="1"/>
          </p:cNvSpPr>
          <p:nvPr>
            <p:ph idx="1"/>
          </p:nvPr>
        </p:nvSpPr>
        <p:spPr>
          <a:xfrm>
            <a:off x="1097280" y="1898138"/>
            <a:ext cx="6152913" cy="4511329"/>
          </a:xfrm>
        </p:spPr>
        <p:txBody>
          <a:bodyPr anchor="ctr">
            <a:normAutofit/>
          </a:bodyPr>
          <a:lstStyle/>
          <a:p>
            <a:r>
              <a:rPr lang="en-US" sz="2000" dirty="0">
                <a:solidFill>
                  <a:schemeClr val="tx1"/>
                </a:solidFill>
              </a:rPr>
              <a:t>You can split the definition of a </a:t>
            </a:r>
            <a:r>
              <a:rPr lang="en-US" sz="2000" b="1" i="1" dirty="0">
                <a:solidFill>
                  <a:schemeClr val="tx1"/>
                </a:solidFill>
              </a:rPr>
              <a:t>class</a:t>
            </a:r>
            <a:r>
              <a:rPr lang="en-US" sz="2000" dirty="0">
                <a:solidFill>
                  <a:schemeClr val="tx1"/>
                </a:solidFill>
              </a:rPr>
              <a:t>, a </a:t>
            </a:r>
            <a:r>
              <a:rPr lang="en-US" sz="2000" b="1" i="1" dirty="0">
                <a:solidFill>
                  <a:schemeClr val="tx1"/>
                </a:solidFill>
              </a:rPr>
              <a:t>struct</a:t>
            </a:r>
            <a:r>
              <a:rPr lang="en-US" sz="2000" dirty="0">
                <a:solidFill>
                  <a:schemeClr val="tx1"/>
                </a:solidFill>
              </a:rPr>
              <a:t>, an </a:t>
            </a:r>
            <a:r>
              <a:rPr lang="en-US" sz="2000" b="1" i="1" dirty="0">
                <a:solidFill>
                  <a:schemeClr val="tx1"/>
                </a:solidFill>
              </a:rPr>
              <a:t>interface</a:t>
            </a:r>
            <a:r>
              <a:rPr lang="en-US" sz="2000" dirty="0">
                <a:solidFill>
                  <a:schemeClr val="tx1"/>
                </a:solidFill>
              </a:rPr>
              <a:t> or a </a:t>
            </a:r>
            <a:r>
              <a:rPr lang="en-US" sz="2000" b="1" i="1" dirty="0">
                <a:solidFill>
                  <a:schemeClr val="tx1"/>
                </a:solidFill>
              </a:rPr>
              <a:t>method</a:t>
            </a:r>
            <a:r>
              <a:rPr lang="en-US" sz="2000" dirty="0">
                <a:solidFill>
                  <a:schemeClr val="tx1"/>
                </a:solidFill>
              </a:rPr>
              <a:t> over two or more source files. Each source file contains a section. All parts are combined on compilation.</a:t>
            </a:r>
          </a:p>
          <a:p>
            <a:r>
              <a:rPr lang="en-US" sz="2000" dirty="0">
                <a:solidFill>
                  <a:schemeClr val="tx1"/>
                </a:solidFill>
              </a:rPr>
              <a:t>When would you do this?</a:t>
            </a:r>
          </a:p>
          <a:p>
            <a:pPr lvl="1">
              <a:buFont typeface="Arial" panose="020B0604020202020204" pitchFamily="34" charset="0"/>
              <a:buChar char="•"/>
            </a:pPr>
            <a:r>
              <a:rPr lang="en-US" sz="1800" dirty="0">
                <a:solidFill>
                  <a:schemeClr val="tx1"/>
                </a:solidFill>
              </a:rPr>
              <a:t>When working with automatically generated source code can be added to the class without having to recreate the source file. Visual Studio uses this approach when it creates Windows Forms, Web service wrapper code, and so on. You can create code that uses these classes without having to modify the file created by Visual Studio.</a:t>
            </a:r>
          </a:p>
          <a:p>
            <a:pPr lvl="1">
              <a:buFont typeface="Arial" panose="020B0604020202020204" pitchFamily="34" charset="0"/>
              <a:buChar char="•"/>
            </a:pPr>
            <a:r>
              <a:rPr lang="en-US" sz="1800" dirty="0">
                <a:solidFill>
                  <a:schemeClr val="tx1"/>
                </a:solidFill>
              </a:rPr>
              <a:t>Attributes, inherited classes, etc, are merged at compile-time.</a:t>
            </a:r>
          </a:p>
        </p:txBody>
      </p:sp>
      <p:pic>
        <p:nvPicPr>
          <p:cNvPr id="4" name="Picture 3">
            <a:extLst>
              <a:ext uri="{FF2B5EF4-FFF2-40B4-BE49-F238E27FC236}">
                <a16:creationId xmlns:a16="http://schemas.microsoft.com/office/drawing/2014/main" id="{3EC67DF2-7DF6-4CAD-8688-DA1FEF764E46}"/>
              </a:ext>
            </a:extLst>
          </p:cNvPr>
          <p:cNvPicPr>
            <a:picLocks noChangeAspect="1"/>
          </p:cNvPicPr>
          <p:nvPr/>
        </p:nvPicPr>
        <p:blipFill>
          <a:blip r:embed="rId3"/>
          <a:stretch>
            <a:fillRect/>
          </a:stretch>
        </p:blipFill>
        <p:spPr>
          <a:xfrm>
            <a:off x="7409019" y="2237301"/>
            <a:ext cx="3631576" cy="3833002"/>
          </a:xfrm>
          <a:prstGeom prst="rect">
            <a:avLst/>
          </a:prstGeom>
          <a:ln w="25400">
            <a:solidFill>
              <a:schemeClr val="accent2"/>
            </a:solidFill>
          </a:ln>
          <a:effectLst/>
        </p:spPr>
      </p:pic>
    </p:spTree>
    <p:extLst>
      <p:ext uri="{BB962C8B-B14F-4D97-AF65-F5344CB8AC3E}">
        <p14:creationId xmlns:p14="http://schemas.microsoft.com/office/powerpoint/2010/main" val="20219905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B2EA78-AEB3-469B-9025-3B17201A457B}"/>
              </a:ext>
            </a:extLst>
          </p:cNvPr>
          <p:cNvSpPr>
            <a:spLocks noGrp="1"/>
          </p:cNvSpPr>
          <p:nvPr>
            <p:ph type="ctrTitle"/>
          </p:nvPr>
        </p:nvSpPr>
        <p:spPr>
          <a:xfrm>
            <a:off x="2062817" y="0"/>
            <a:ext cx="8381278" cy="4953000"/>
          </a:xfrm>
        </p:spPr>
        <p:txBody>
          <a:bodyPr anchor="ctr">
            <a:noAutofit/>
          </a:bodyPr>
          <a:lstStyle/>
          <a:p>
            <a:pPr lvl="0"/>
            <a:r>
              <a:rPr lang="en-US" sz="4000" b="1" i="1" dirty="0">
                <a:solidFill>
                  <a:schemeClr val="bg1"/>
                </a:solidFill>
              </a:rPr>
              <a:t>Modifiers</a:t>
            </a:r>
            <a:r>
              <a:rPr lang="en-US" sz="4000" i="1" dirty="0">
                <a:solidFill>
                  <a:schemeClr val="bg1"/>
                </a:solidFill>
              </a:rPr>
              <a:t> are C# keywords used to modify declarations of types (class, struct, interface, enum) and type members (fields, properties, methods, indexers, etc).</a:t>
            </a:r>
            <a:endParaRPr lang="en-US" sz="2000" i="1" dirty="0">
              <a:solidFill>
                <a:schemeClr val="bg1"/>
              </a:solidFill>
            </a:endParaRPr>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1542" y="4952999"/>
            <a:ext cx="12188951" cy="1904999"/>
          </a:xfrm>
        </p:spPr>
        <p:txBody>
          <a:bodyPr anchor="ctr">
            <a:normAutofit/>
          </a:bodyPr>
          <a:lstStyle/>
          <a:p>
            <a:pPr algn="ctr"/>
            <a:r>
              <a:rPr lang="en-US" sz="1400" dirty="0">
                <a:hlinkClick r:id="rId2"/>
              </a:rPr>
              <a:t>https://docs.microsoft.com/en-us/dotnet/csharp/language-reference/keywords/</a:t>
            </a:r>
            <a:endParaRPr lang="en-US" sz="1400" dirty="0">
              <a:solidFill>
                <a:srgbClr val="FFFFFF"/>
              </a:solidFill>
            </a:endParaRP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4A743-4763-4EAE-A031-AA50AE2D2D28}"/>
              </a:ext>
            </a:extLst>
          </p:cNvPr>
          <p:cNvSpPr>
            <a:spLocks noGrp="1"/>
          </p:cNvSpPr>
          <p:nvPr>
            <p:ph type="title"/>
          </p:nvPr>
        </p:nvSpPr>
        <p:spPr/>
        <p:txBody>
          <a:bodyPr/>
          <a:lstStyle/>
          <a:p>
            <a:r>
              <a:rPr lang="en-US" dirty="0">
                <a:solidFill>
                  <a:schemeClr val="tx1"/>
                </a:solidFill>
              </a:rPr>
              <a:t>Modifier vs. Access Modifier</a:t>
            </a:r>
          </a:p>
        </p:txBody>
      </p:sp>
      <p:sp>
        <p:nvSpPr>
          <p:cNvPr id="3" name="Content Placeholder 2">
            <a:extLst>
              <a:ext uri="{FF2B5EF4-FFF2-40B4-BE49-F238E27FC236}">
                <a16:creationId xmlns:a16="http://schemas.microsoft.com/office/drawing/2014/main" id="{89C55628-0EC1-4460-A909-CBEA45B009E9}"/>
              </a:ext>
            </a:extLst>
          </p:cNvPr>
          <p:cNvSpPr>
            <a:spLocks noGrp="1"/>
          </p:cNvSpPr>
          <p:nvPr>
            <p:ph idx="1"/>
          </p:nvPr>
        </p:nvSpPr>
        <p:spPr/>
        <p:txBody>
          <a:bodyPr/>
          <a:lstStyle/>
          <a:p>
            <a:r>
              <a:rPr lang="en-US" dirty="0">
                <a:solidFill>
                  <a:schemeClr val="tx1"/>
                </a:solidFill>
              </a:rPr>
              <a:t>A modifier determines the type of object it is</a:t>
            </a:r>
          </a:p>
          <a:p>
            <a:r>
              <a:rPr lang="en-US" dirty="0">
                <a:solidFill>
                  <a:schemeClr val="tx1"/>
                </a:solidFill>
              </a:rPr>
              <a:t>An Access Modifier determines what other parts of code can access and manipulate that object.</a:t>
            </a:r>
          </a:p>
        </p:txBody>
      </p:sp>
    </p:spTree>
    <p:extLst>
      <p:ext uri="{BB962C8B-B14F-4D97-AF65-F5344CB8AC3E}">
        <p14:creationId xmlns:p14="http://schemas.microsoft.com/office/powerpoint/2010/main" val="768480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AF8769-005E-4A92-BB98-3EBCB4E79109}"/>
              </a:ext>
            </a:extLst>
          </p:cNvPr>
          <p:cNvSpPr>
            <a:spLocks noGrp="1"/>
          </p:cNvSpPr>
          <p:nvPr>
            <p:ph type="title"/>
          </p:nvPr>
        </p:nvSpPr>
        <p:spPr/>
        <p:txBody>
          <a:bodyPr>
            <a:normAutofit/>
          </a:bodyPr>
          <a:lstStyle/>
          <a:p>
            <a:r>
              <a:rPr lang="en-US" dirty="0">
                <a:solidFill>
                  <a:schemeClr val="tx1"/>
                </a:solidFill>
              </a:rPr>
              <a:t>Modifiers – Abstract</a:t>
            </a:r>
            <a:br>
              <a:rPr lang="en-US" dirty="0"/>
            </a:br>
            <a:r>
              <a:rPr lang="en-US" sz="1400" dirty="0">
                <a:hlinkClick r:id="rId2"/>
              </a:rPr>
              <a:t>https://docs.microsoft.com/en-us/dotnet/csharp/language-reference/keywords/abstract</a:t>
            </a:r>
            <a:endParaRPr lang="en-US" dirty="0"/>
          </a:p>
        </p:txBody>
      </p:sp>
      <p:sp>
        <p:nvSpPr>
          <p:cNvPr id="3" name="Content Placeholder 2">
            <a:extLst>
              <a:ext uri="{FF2B5EF4-FFF2-40B4-BE49-F238E27FC236}">
                <a16:creationId xmlns:a16="http://schemas.microsoft.com/office/drawing/2014/main" id="{4491C006-7D89-476B-AFBE-E8480ACD1F69}"/>
              </a:ext>
            </a:extLst>
          </p:cNvPr>
          <p:cNvSpPr>
            <a:spLocks noGrp="1"/>
          </p:cNvSpPr>
          <p:nvPr>
            <p:ph idx="1"/>
          </p:nvPr>
        </p:nvSpPr>
        <p:spPr>
          <a:xfrm>
            <a:off x="1097280" y="1906990"/>
            <a:ext cx="4946333" cy="4517193"/>
          </a:xfrm>
        </p:spPr>
        <p:txBody>
          <a:bodyPr anchor="ctr">
            <a:normAutofit/>
          </a:bodyPr>
          <a:lstStyle/>
          <a:p>
            <a:pPr marL="201168" lvl="1" indent="0">
              <a:buNone/>
            </a:pPr>
            <a:r>
              <a:rPr lang="en-US" sz="2400" b="1" i="1" dirty="0">
                <a:solidFill>
                  <a:schemeClr val="tx1"/>
                </a:solidFill>
              </a:rPr>
              <a:t>abstract</a:t>
            </a:r>
            <a:r>
              <a:rPr lang="en-US" sz="2400" dirty="0">
                <a:solidFill>
                  <a:schemeClr val="tx1"/>
                </a:solidFill>
              </a:rPr>
              <a:t> means that the thing being modified has a missing or incomplete implementation. </a:t>
            </a:r>
          </a:p>
          <a:p>
            <a:pPr lvl="2">
              <a:buFont typeface="Arial" panose="020B0604020202020204" pitchFamily="34" charset="0"/>
              <a:buChar char="•"/>
            </a:pPr>
            <a:r>
              <a:rPr lang="en-US" sz="2000" dirty="0">
                <a:solidFill>
                  <a:schemeClr val="tx1"/>
                </a:solidFill>
              </a:rPr>
              <a:t>intended only to be a base class of other classes, </a:t>
            </a:r>
          </a:p>
          <a:p>
            <a:pPr lvl="2">
              <a:buFont typeface="Arial" panose="020B0604020202020204" pitchFamily="34" charset="0"/>
              <a:buChar char="•"/>
            </a:pPr>
            <a:r>
              <a:rPr lang="en-US" sz="2000" dirty="0">
                <a:solidFill>
                  <a:schemeClr val="tx1"/>
                </a:solidFill>
              </a:rPr>
              <a:t>NOT instantiated on their own. </a:t>
            </a:r>
          </a:p>
          <a:p>
            <a:pPr lvl="2">
              <a:buFont typeface="Arial" panose="020B0604020202020204" pitchFamily="34" charset="0"/>
              <a:buChar char="•"/>
            </a:pPr>
            <a:r>
              <a:rPr lang="en-US" sz="2000" dirty="0">
                <a:solidFill>
                  <a:schemeClr val="tx1"/>
                </a:solidFill>
              </a:rPr>
              <a:t>classes, methods, properties, indexers, and events can be </a:t>
            </a:r>
            <a:r>
              <a:rPr lang="en-US" sz="2000" b="1" i="1" dirty="0">
                <a:solidFill>
                  <a:schemeClr val="tx1"/>
                </a:solidFill>
              </a:rPr>
              <a:t>abstract</a:t>
            </a:r>
          </a:p>
          <a:p>
            <a:pPr lvl="2">
              <a:buFont typeface="Arial" panose="020B0604020202020204" pitchFamily="34" charset="0"/>
              <a:buChar char="•"/>
            </a:pPr>
            <a:r>
              <a:rPr lang="en-US" sz="2000" dirty="0">
                <a:solidFill>
                  <a:schemeClr val="tx1"/>
                </a:solidFill>
              </a:rPr>
              <a:t>Members marked as </a:t>
            </a:r>
            <a:r>
              <a:rPr lang="en-US" sz="2000" b="1" i="1" dirty="0">
                <a:solidFill>
                  <a:schemeClr val="tx1"/>
                </a:solidFill>
              </a:rPr>
              <a:t>abstract</a:t>
            </a:r>
            <a:r>
              <a:rPr lang="en-US" sz="2000" dirty="0">
                <a:solidFill>
                  <a:schemeClr val="tx1"/>
                </a:solidFill>
              </a:rPr>
              <a:t> must be implemented by non-</a:t>
            </a:r>
            <a:r>
              <a:rPr lang="en-US" sz="2000" b="1" i="1" dirty="0">
                <a:solidFill>
                  <a:schemeClr val="tx1"/>
                </a:solidFill>
              </a:rPr>
              <a:t>abstract</a:t>
            </a:r>
            <a:r>
              <a:rPr lang="en-US" sz="2000" dirty="0">
                <a:solidFill>
                  <a:schemeClr val="tx1"/>
                </a:solidFill>
              </a:rPr>
              <a:t> classes that derive from the </a:t>
            </a:r>
            <a:r>
              <a:rPr lang="en-US" sz="2000" b="1" i="1" dirty="0">
                <a:solidFill>
                  <a:schemeClr val="tx1"/>
                </a:solidFill>
              </a:rPr>
              <a:t>abstract</a:t>
            </a:r>
            <a:r>
              <a:rPr lang="en-US" sz="2000" dirty="0">
                <a:solidFill>
                  <a:schemeClr val="tx1"/>
                </a:solidFill>
              </a:rPr>
              <a:t> class.</a:t>
            </a:r>
          </a:p>
        </p:txBody>
      </p:sp>
      <p:pic>
        <p:nvPicPr>
          <p:cNvPr id="5" name="Picture 4">
            <a:extLst>
              <a:ext uri="{FF2B5EF4-FFF2-40B4-BE49-F238E27FC236}">
                <a16:creationId xmlns:a16="http://schemas.microsoft.com/office/drawing/2014/main" id="{9AD9D50F-FB12-4A3F-BF8D-0208D3655A34}"/>
              </a:ext>
            </a:extLst>
          </p:cNvPr>
          <p:cNvPicPr>
            <a:picLocks noChangeAspect="1"/>
          </p:cNvPicPr>
          <p:nvPr/>
        </p:nvPicPr>
        <p:blipFill>
          <a:blip r:embed="rId3"/>
          <a:stretch>
            <a:fillRect/>
          </a:stretch>
        </p:blipFill>
        <p:spPr>
          <a:xfrm>
            <a:off x="6206354" y="2296720"/>
            <a:ext cx="4888366" cy="3737732"/>
          </a:xfrm>
          <a:prstGeom prst="rect">
            <a:avLst/>
          </a:prstGeom>
          <a:ln w="25400">
            <a:solidFill>
              <a:schemeClr val="accent2"/>
            </a:solidFill>
          </a:ln>
          <a:effectLst/>
        </p:spPr>
      </p:pic>
    </p:spTree>
    <p:extLst>
      <p:ext uri="{BB962C8B-B14F-4D97-AF65-F5344CB8AC3E}">
        <p14:creationId xmlns:p14="http://schemas.microsoft.com/office/powerpoint/2010/main" val="111925231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28BFA72-677C-4610-8168-4E51B53D3E9B}"/>
              </a:ext>
            </a:extLst>
          </p:cNvPr>
          <p:cNvSpPr>
            <a:spLocks noGrp="1"/>
          </p:cNvSpPr>
          <p:nvPr>
            <p:ph idx="1"/>
          </p:nvPr>
        </p:nvSpPr>
        <p:spPr>
          <a:xfrm>
            <a:off x="838856" y="2165261"/>
            <a:ext cx="3480732" cy="3760891"/>
          </a:xfrm>
          <a:ln w="25400">
            <a:solidFill>
              <a:schemeClr val="accent2"/>
            </a:solidFill>
          </a:ln>
        </p:spPr>
        <p:txBody>
          <a:bodyPr>
            <a:normAutofit/>
          </a:bodyPr>
          <a:lstStyle/>
          <a:p>
            <a:pPr marL="0" indent="0" algn="ctr">
              <a:lnSpc>
                <a:spcPct val="100000"/>
              </a:lnSpc>
              <a:buNone/>
            </a:pPr>
            <a:r>
              <a:rPr lang="en-US" sz="2800" u="sng" dirty="0">
                <a:solidFill>
                  <a:schemeClr val="tx1"/>
                </a:solidFill>
              </a:rPr>
              <a:t>Abstract CLASSES…</a:t>
            </a:r>
          </a:p>
          <a:p>
            <a:pPr lvl="1">
              <a:buFont typeface="Arial" panose="020B0604020202020204" pitchFamily="34" charset="0"/>
              <a:buChar char="•"/>
            </a:pPr>
            <a:r>
              <a:rPr lang="en-US" dirty="0">
                <a:solidFill>
                  <a:schemeClr val="tx1"/>
                </a:solidFill>
              </a:rPr>
              <a:t>cannot be instantiated.</a:t>
            </a:r>
          </a:p>
          <a:p>
            <a:pPr lvl="1">
              <a:buFont typeface="Arial" panose="020B0604020202020204" pitchFamily="34" charset="0"/>
              <a:buChar char="•"/>
            </a:pPr>
            <a:r>
              <a:rPr lang="en-US" dirty="0">
                <a:solidFill>
                  <a:schemeClr val="tx1"/>
                </a:solidFill>
              </a:rPr>
              <a:t>may contain </a:t>
            </a:r>
            <a:r>
              <a:rPr lang="en-US" dirty="0">
                <a:solidFill>
                  <a:srgbClr val="FF0000"/>
                </a:solidFill>
              </a:rPr>
              <a:t>abstract</a:t>
            </a:r>
            <a:r>
              <a:rPr lang="en-US" dirty="0">
                <a:solidFill>
                  <a:schemeClr val="tx1"/>
                </a:solidFill>
              </a:rPr>
              <a:t> methods and accessors.</a:t>
            </a:r>
          </a:p>
          <a:p>
            <a:pPr lvl="1">
              <a:buFont typeface="Arial" panose="020B0604020202020204" pitchFamily="34" charset="0"/>
              <a:buChar char="•"/>
            </a:pPr>
            <a:r>
              <a:rPr lang="en-US" dirty="0">
                <a:solidFill>
                  <a:schemeClr val="tx1"/>
                </a:solidFill>
              </a:rPr>
              <a:t>must provide implementation for all implemented interface members.</a:t>
            </a:r>
          </a:p>
          <a:p>
            <a:pPr lvl="1">
              <a:buFont typeface="Arial" panose="020B0604020202020204" pitchFamily="34" charset="0"/>
              <a:buChar char="•"/>
            </a:pPr>
            <a:r>
              <a:rPr lang="en-US" dirty="0">
                <a:solidFill>
                  <a:schemeClr val="tx1"/>
                </a:solidFill>
              </a:rPr>
              <a:t>Cannot include the </a:t>
            </a:r>
            <a:r>
              <a:rPr lang="en-US" dirty="0">
                <a:solidFill>
                  <a:srgbClr val="FF0000"/>
                </a:solidFill>
              </a:rPr>
              <a:t>sealed</a:t>
            </a:r>
            <a:r>
              <a:rPr lang="en-US" dirty="0">
                <a:solidFill>
                  <a:schemeClr val="tx1"/>
                </a:solidFill>
              </a:rPr>
              <a:t> modifier. </a:t>
            </a:r>
          </a:p>
        </p:txBody>
      </p:sp>
      <p:sp>
        <p:nvSpPr>
          <p:cNvPr id="4" name="Title 1">
            <a:extLst>
              <a:ext uri="{FF2B5EF4-FFF2-40B4-BE49-F238E27FC236}">
                <a16:creationId xmlns:a16="http://schemas.microsoft.com/office/drawing/2014/main" id="{69DCB5F6-DDAC-4CF4-B7C9-F635EB30E6C4}"/>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Modifiers – Abstract</a:t>
            </a:r>
            <a:br>
              <a:rPr lang="en-US" dirty="0"/>
            </a:br>
            <a:r>
              <a:rPr lang="en-US" sz="1400" dirty="0">
                <a:hlinkClick r:id="rId2"/>
              </a:rPr>
              <a:t>https://docs.microsoft.com/en-us/dotnet/csharp/language-reference/keywords/abstract</a:t>
            </a:r>
            <a:endParaRPr lang="en-US" dirty="0"/>
          </a:p>
        </p:txBody>
      </p:sp>
      <p:sp>
        <p:nvSpPr>
          <p:cNvPr id="5" name="Content Placeholder 2">
            <a:extLst>
              <a:ext uri="{FF2B5EF4-FFF2-40B4-BE49-F238E27FC236}">
                <a16:creationId xmlns:a16="http://schemas.microsoft.com/office/drawing/2014/main" id="{3B3CDD88-414F-4437-8675-23961B715E6C}"/>
              </a:ext>
            </a:extLst>
          </p:cNvPr>
          <p:cNvSpPr txBox="1">
            <a:spLocks/>
          </p:cNvSpPr>
          <p:nvPr/>
        </p:nvSpPr>
        <p:spPr>
          <a:xfrm>
            <a:off x="4319588" y="2165261"/>
            <a:ext cx="3607384" cy="3760891"/>
          </a:xfrm>
          <a:prstGeom prst="rect">
            <a:avLst/>
          </a:prstGeom>
          <a:ln w="25400">
            <a:solidFill>
              <a:schemeClr val="accent2"/>
            </a:solidFill>
          </a:ln>
        </p:spPr>
        <p:txBody>
          <a:bodyPr vert="horz" lIns="0" tIns="45720" rIns="0" bIns="45720" rtlCol="0">
            <a:normAutofit fontScale="85000" lnSpcReduction="10000"/>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lnSpc>
                <a:spcPct val="120000"/>
              </a:lnSpc>
              <a:buFont typeface="Calibri" panose="020F0502020204030204" pitchFamily="34" charset="0"/>
              <a:buNone/>
            </a:pPr>
            <a:r>
              <a:rPr lang="en-US" sz="3300" u="sng" dirty="0">
                <a:solidFill>
                  <a:schemeClr val="tx1"/>
                </a:solidFill>
              </a:rPr>
              <a:t>Abstract METHODS…</a:t>
            </a:r>
          </a:p>
          <a:p>
            <a:pPr lvl="1">
              <a:lnSpc>
                <a:spcPct val="120000"/>
              </a:lnSpc>
              <a:buFont typeface="Arial" panose="020B0604020202020204" pitchFamily="34" charset="0"/>
              <a:buChar char="•"/>
            </a:pPr>
            <a:r>
              <a:rPr lang="en-US" sz="2000" dirty="0">
                <a:solidFill>
                  <a:schemeClr val="tx1"/>
                </a:solidFill>
              </a:rPr>
              <a:t>An </a:t>
            </a:r>
            <a:r>
              <a:rPr lang="en-US" sz="2000" dirty="0">
                <a:solidFill>
                  <a:srgbClr val="FF0000"/>
                </a:solidFill>
              </a:rPr>
              <a:t>abstract</a:t>
            </a:r>
            <a:r>
              <a:rPr lang="en-US" sz="2000" dirty="0">
                <a:solidFill>
                  <a:schemeClr val="tx1"/>
                </a:solidFill>
              </a:rPr>
              <a:t> method is implicitly a </a:t>
            </a:r>
            <a:r>
              <a:rPr lang="en-US" sz="2000" dirty="0">
                <a:solidFill>
                  <a:srgbClr val="FF0000"/>
                </a:solidFill>
              </a:rPr>
              <a:t>virtual</a:t>
            </a:r>
            <a:r>
              <a:rPr lang="en-US" sz="2000" dirty="0">
                <a:solidFill>
                  <a:schemeClr val="tx1"/>
                </a:solidFill>
              </a:rPr>
              <a:t> method.</a:t>
            </a:r>
          </a:p>
          <a:p>
            <a:pPr lvl="1">
              <a:lnSpc>
                <a:spcPct val="120000"/>
              </a:lnSpc>
              <a:buFont typeface="Arial" panose="020B0604020202020204" pitchFamily="34" charset="0"/>
              <a:buChar char="•"/>
            </a:pPr>
            <a:r>
              <a:rPr lang="en-US" sz="2000" dirty="0">
                <a:solidFill>
                  <a:schemeClr val="tx1"/>
                </a:solidFill>
              </a:rPr>
              <a:t>Abstract methods are only permitted in </a:t>
            </a:r>
            <a:r>
              <a:rPr lang="en-US" sz="2000" dirty="0">
                <a:solidFill>
                  <a:srgbClr val="FF0000"/>
                </a:solidFill>
              </a:rPr>
              <a:t>abstract</a:t>
            </a:r>
            <a:r>
              <a:rPr lang="en-US" sz="2000" dirty="0">
                <a:solidFill>
                  <a:schemeClr val="tx1"/>
                </a:solidFill>
              </a:rPr>
              <a:t> classes.</a:t>
            </a:r>
          </a:p>
          <a:p>
            <a:pPr lvl="1">
              <a:lnSpc>
                <a:spcPct val="120000"/>
              </a:lnSpc>
              <a:buFont typeface="Arial" panose="020B0604020202020204" pitchFamily="34" charset="0"/>
              <a:buChar char="•"/>
            </a:pPr>
            <a:r>
              <a:rPr lang="en-US" sz="2000" dirty="0">
                <a:solidFill>
                  <a:schemeClr val="tx1"/>
                </a:solidFill>
              </a:rPr>
              <a:t>Do not have method body. ( </a:t>
            </a:r>
            <a:r>
              <a:rPr lang="en-US" sz="2000" dirty="0">
                <a:solidFill>
                  <a:srgbClr val="FF0000"/>
                </a:solidFill>
              </a:rPr>
              <a:t>{}</a:t>
            </a:r>
            <a:r>
              <a:rPr lang="en-US" sz="2000" dirty="0"/>
              <a:t> </a:t>
            </a:r>
            <a:r>
              <a:rPr lang="en-US" sz="2000" dirty="0">
                <a:solidFill>
                  <a:schemeClr val="tx1"/>
                </a:solidFill>
              </a:rPr>
              <a:t>)</a:t>
            </a:r>
          </a:p>
          <a:p>
            <a:pPr lvl="1">
              <a:lnSpc>
                <a:spcPct val="120000"/>
              </a:lnSpc>
              <a:buFont typeface="Arial" panose="020B0604020202020204" pitchFamily="34" charset="0"/>
              <a:buChar char="•"/>
            </a:pPr>
            <a:r>
              <a:rPr lang="en-US" sz="2000" dirty="0">
                <a:solidFill>
                  <a:schemeClr val="tx1"/>
                </a:solidFill>
              </a:rPr>
              <a:t>Only have an implementation in derived class methods using </a:t>
            </a:r>
            <a:r>
              <a:rPr lang="en-US" sz="2000" dirty="0">
                <a:solidFill>
                  <a:srgbClr val="FF0000"/>
                </a:solidFill>
              </a:rPr>
              <a:t>override</a:t>
            </a:r>
            <a:r>
              <a:rPr lang="en-US" sz="2000" dirty="0">
                <a:solidFill>
                  <a:schemeClr val="tx1"/>
                </a:solidFill>
              </a:rPr>
              <a:t> keyword</a:t>
            </a:r>
            <a:r>
              <a:rPr lang="en-US" sz="2000" b="1" i="1" dirty="0">
                <a:solidFill>
                  <a:schemeClr val="tx1"/>
                </a:solidFill>
              </a:rPr>
              <a:t>.</a:t>
            </a:r>
            <a:endParaRPr lang="en-US" sz="2000" dirty="0">
              <a:solidFill>
                <a:schemeClr val="tx1"/>
              </a:solidFill>
            </a:endParaRPr>
          </a:p>
          <a:p>
            <a:pPr lvl="1">
              <a:lnSpc>
                <a:spcPct val="120000"/>
              </a:lnSpc>
              <a:buFont typeface="Arial" panose="020B0604020202020204" pitchFamily="34" charset="0"/>
              <a:buChar char="•"/>
            </a:pPr>
            <a:r>
              <a:rPr lang="en-US" sz="2000" dirty="0">
                <a:solidFill>
                  <a:schemeClr val="tx1"/>
                </a:solidFill>
              </a:rPr>
              <a:t>Cannot have the </a:t>
            </a:r>
            <a:r>
              <a:rPr lang="en-US" sz="2000" dirty="0">
                <a:solidFill>
                  <a:srgbClr val="FF0000"/>
                </a:solidFill>
              </a:rPr>
              <a:t>static</a:t>
            </a:r>
            <a:r>
              <a:rPr lang="en-US" sz="2000" dirty="0">
                <a:solidFill>
                  <a:schemeClr val="tx1"/>
                </a:solidFill>
              </a:rPr>
              <a:t> or </a:t>
            </a:r>
            <a:r>
              <a:rPr lang="en-US" sz="2000" dirty="0">
                <a:solidFill>
                  <a:srgbClr val="FF0000"/>
                </a:solidFill>
              </a:rPr>
              <a:t>virtual</a:t>
            </a:r>
            <a:r>
              <a:rPr lang="en-US" sz="2000" b="1" i="1" dirty="0">
                <a:solidFill>
                  <a:schemeClr val="tx1"/>
                </a:solidFill>
              </a:rPr>
              <a:t> </a:t>
            </a:r>
            <a:r>
              <a:rPr lang="en-US" sz="2000" dirty="0">
                <a:solidFill>
                  <a:schemeClr val="tx1"/>
                </a:solidFill>
              </a:rPr>
              <a:t>modifiers.</a:t>
            </a:r>
          </a:p>
        </p:txBody>
      </p:sp>
      <p:sp>
        <p:nvSpPr>
          <p:cNvPr id="6" name="Content Placeholder 2">
            <a:extLst>
              <a:ext uri="{FF2B5EF4-FFF2-40B4-BE49-F238E27FC236}">
                <a16:creationId xmlns:a16="http://schemas.microsoft.com/office/drawing/2014/main" id="{6D488455-4F46-46F8-AF60-103AF0D50A46}"/>
              </a:ext>
            </a:extLst>
          </p:cNvPr>
          <p:cNvSpPr txBox="1">
            <a:spLocks/>
          </p:cNvSpPr>
          <p:nvPr/>
        </p:nvSpPr>
        <p:spPr>
          <a:xfrm>
            <a:off x="7926972" y="2165261"/>
            <a:ext cx="3745916" cy="3760891"/>
          </a:xfrm>
          <a:prstGeom prst="rect">
            <a:avLst/>
          </a:prstGeom>
          <a:ln w="25400">
            <a:solidFill>
              <a:schemeClr val="accent2"/>
            </a:solidFill>
          </a:ln>
        </p:spPr>
        <p:txBody>
          <a:bodyPr vert="horz" lIns="0" tIns="45720" rIns="0" bIns="45720" rtlCol="0">
            <a:normAutofit/>
          </a:bodyPr>
          <a:lst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r>
              <a:rPr lang="en-US" sz="2800" u="sng" dirty="0">
                <a:solidFill>
                  <a:schemeClr val="tx1"/>
                </a:solidFill>
              </a:rPr>
              <a:t>Abstract PROPERTIES…</a:t>
            </a:r>
          </a:p>
          <a:p>
            <a:pPr lvl="1">
              <a:buFont typeface="Arial" panose="020B0604020202020204" pitchFamily="34" charset="0"/>
              <a:buChar char="•"/>
            </a:pPr>
            <a:r>
              <a:rPr lang="en-US" dirty="0">
                <a:solidFill>
                  <a:schemeClr val="tx1"/>
                </a:solidFill>
              </a:rPr>
              <a:t>All characteristics of methods are also true for properties.</a:t>
            </a:r>
          </a:p>
          <a:p>
            <a:pPr lvl="1">
              <a:buFont typeface="Arial" panose="020B0604020202020204" pitchFamily="34" charset="0"/>
              <a:buChar char="•"/>
            </a:pPr>
            <a:r>
              <a:rPr lang="en-US" dirty="0">
                <a:solidFill>
                  <a:schemeClr val="tx1"/>
                </a:solidFill>
              </a:rPr>
              <a:t>Abstract properties are written with </a:t>
            </a:r>
            <a:r>
              <a:rPr lang="en-US" dirty="0">
                <a:solidFill>
                  <a:srgbClr val="FF0000"/>
                </a:solidFill>
              </a:rPr>
              <a:t>{ get; set; }</a:t>
            </a:r>
            <a:r>
              <a:rPr lang="en-US" dirty="0"/>
              <a:t> </a:t>
            </a:r>
            <a:r>
              <a:rPr lang="en-US" dirty="0">
                <a:solidFill>
                  <a:schemeClr val="tx1"/>
                </a:solidFill>
              </a:rPr>
              <a:t>but do NOT have an implementation.</a:t>
            </a:r>
          </a:p>
          <a:p>
            <a:pPr lvl="1">
              <a:buFont typeface="Arial" panose="020B0604020202020204" pitchFamily="34" charset="0"/>
              <a:buChar char="•"/>
            </a:pPr>
            <a:r>
              <a:rPr lang="en-US" dirty="0">
                <a:solidFill>
                  <a:schemeClr val="tx1"/>
                </a:solidFill>
              </a:rPr>
              <a:t>The getter and setter of the </a:t>
            </a:r>
            <a:r>
              <a:rPr lang="en-US" dirty="0">
                <a:solidFill>
                  <a:srgbClr val="FF0000"/>
                </a:solidFill>
              </a:rPr>
              <a:t>{ get; set; }</a:t>
            </a:r>
            <a:r>
              <a:rPr lang="en-US" dirty="0">
                <a:solidFill>
                  <a:schemeClr val="tx1"/>
                </a:solidFill>
              </a:rPr>
              <a:t> can be expanded to include custom validation or encapsulation</a:t>
            </a:r>
          </a:p>
        </p:txBody>
      </p:sp>
    </p:spTree>
    <p:extLst>
      <p:ext uri="{BB962C8B-B14F-4D97-AF65-F5344CB8AC3E}">
        <p14:creationId xmlns:p14="http://schemas.microsoft.com/office/powerpoint/2010/main" val="3534394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E9C240-AEE2-4FF0-916C-8D181D19C013}"/>
              </a:ext>
            </a:extLst>
          </p:cNvPr>
          <p:cNvSpPr>
            <a:spLocks noGrp="1"/>
          </p:cNvSpPr>
          <p:nvPr>
            <p:ph idx="1"/>
          </p:nvPr>
        </p:nvSpPr>
        <p:spPr>
          <a:xfrm>
            <a:off x="1096963" y="2108201"/>
            <a:ext cx="6232525" cy="4327268"/>
          </a:xfrm>
        </p:spPr>
        <p:txBody>
          <a:bodyPr>
            <a:normAutofit/>
          </a:bodyPr>
          <a:lstStyle/>
          <a:p>
            <a:r>
              <a:rPr lang="en-US" sz="2400" dirty="0" err="1">
                <a:solidFill>
                  <a:srgbClr val="FF0000"/>
                </a:solidFill>
              </a:rPr>
              <a:t>DerivedClass</a:t>
            </a:r>
            <a:r>
              <a:rPr lang="en-US" sz="2400" dirty="0"/>
              <a:t> </a:t>
            </a:r>
            <a:r>
              <a:rPr lang="en-US" sz="2400" dirty="0">
                <a:solidFill>
                  <a:schemeClr val="tx1"/>
                </a:solidFill>
              </a:rPr>
              <a:t>is derived from the </a:t>
            </a:r>
            <a:r>
              <a:rPr lang="en-US" sz="2400" b="1" i="1" dirty="0">
                <a:solidFill>
                  <a:schemeClr val="tx1"/>
                </a:solidFill>
              </a:rPr>
              <a:t>abstract</a:t>
            </a:r>
            <a:r>
              <a:rPr lang="en-US" sz="2400" dirty="0">
                <a:solidFill>
                  <a:schemeClr val="tx1"/>
                </a:solidFill>
              </a:rPr>
              <a:t> class,</a:t>
            </a:r>
            <a:r>
              <a:rPr lang="en-US" sz="2400" dirty="0"/>
              <a:t> </a:t>
            </a:r>
            <a:r>
              <a:rPr lang="en-US" sz="2400" dirty="0" err="1">
                <a:solidFill>
                  <a:srgbClr val="FF0000"/>
                </a:solidFill>
              </a:rPr>
              <a:t>BaseClass</a:t>
            </a:r>
            <a:r>
              <a:rPr lang="en-US" sz="2400" dirty="0">
                <a:solidFill>
                  <a:schemeClr val="tx1"/>
                </a:solidFill>
              </a:rPr>
              <a:t>. The </a:t>
            </a:r>
            <a:r>
              <a:rPr lang="en-US" sz="2400" dirty="0">
                <a:solidFill>
                  <a:srgbClr val="FF0000"/>
                </a:solidFill>
              </a:rPr>
              <a:t>abstract</a:t>
            </a:r>
            <a:r>
              <a:rPr lang="en-US" sz="2400" dirty="0">
                <a:solidFill>
                  <a:schemeClr val="tx1"/>
                </a:solidFill>
              </a:rPr>
              <a:t> class contains an </a:t>
            </a:r>
            <a:r>
              <a:rPr lang="en-US" sz="2400" dirty="0">
                <a:solidFill>
                  <a:srgbClr val="FF0000"/>
                </a:solidFill>
              </a:rPr>
              <a:t>abstract</a:t>
            </a:r>
            <a:r>
              <a:rPr lang="en-US" sz="2400" dirty="0">
                <a:solidFill>
                  <a:schemeClr val="tx1"/>
                </a:solidFill>
              </a:rPr>
              <a:t> method, </a:t>
            </a:r>
            <a:r>
              <a:rPr lang="en-US" sz="2400" dirty="0" err="1">
                <a:solidFill>
                  <a:srgbClr val="FF0000"/>
                </a:solidFill>
              </a:rPr>
              <a:t>AbstractMethod</a:t>
            </a:r>
            <a:r>
              <a:rPr lang="en-US" sz="2400" dirty="0">
                <a:solidFill>
                  <a:srgbClr val="FF0000"/>
                </a:solidFill>
              </a:rPr>
              <a:t>()</a:t>
            </a:r>
            <a:r>
              <a:rPr lang="en-US" sz="2400" dirty="0">
                <a:solidFill>
                  <a:schemeClr val="tx1"/>
                </a:solidFill>
              </a:rPr>
              <a:t>, and two </a:t>
            </a:r>
            <a:r>
              <a:rPr lang="en-US" sz="2400" dirty="0">
                <a:solidFill>
                  <a:srgbClr val="FF0000"/>
                </a:solidFill>
              </a:rPr>
              <a:t>abstract</a:t>
            </a:r>
            <a:r>
              <a:rPr lang="en-US" sz="2400" dirty="0">
                <a:solidFill>
                  <a:schemeClr val="tx1"/>
                </a:solidFill>
              </a:rPr>
              <a:t> properties,</a:t>
            </a:r>
            <a:r>
              <a:rPr lang="en-US" sz="2400" dirty="0"/>
              <a:t> </a:t>
            </a:r>
            <a:r>
              <a:rPr lang="en-US" sz="2400" dirty="0">
                <a:solidFill>
                  <a:srgbClr val="FF0000"/>
                </a:solidFill>
              </a:rPr>
              <a:t>x</a:t>
            </a:r>
            <a:r>
              <a:rPr lang="en-US" sz="2400" dirty="0"/>
              <a:t> </a:t>
            </a:r>
            <a:r>
              <a:rPr lang="en-US" sz="2400" dirty="0">
                <a:solidFill>
                  <a:schemeClr val="tx1"/>
                </a:solidFill>
              </a:rPr>
              <a:t>and </a:t>
            </a:r>
            <a:r>
              <a:rPr lang="en-US" sz="2400" dirty="0">
                <a:solidFill>
                  <a:srgbClr val="FF0000"/>
                </a:solidFill>
              </a:rPr>
              <a:t>y</a:t>
            </a:r>
            <a:r>
              <a:rPr lang="en-US" sz="2400" dirty="0">
                <a:solidFill>
                  <a:schemeClr val="tx1"/>
                </a:solidFill>
              </a:rPr>
              <a:t>.</a:t>
            </a:r>
          </a:p>
          <a:p>
            <a:r>
              <a:rPr lang="en-US" sz="2400" dirty="0">
                <a:solidFill>
                  <a:schemeClr val="tx1"/>
                </a:solidFill>
              </a:rPr>
              <a:t>An attempt to instantiate the </a:t>
            </a:r>
            <a:r>
              <a:rPr lang="en-US" sz="2400" dirty="0">
                <a:solidFill>
                  <a:srgbClr val="FF0000"/>
                </a:solidFill>
              </a:rPr>
              <a:t>abstract</a:t>
            </a:r>
            <a:r>
              <a:rPr lang="en-US" sz="2400" dirty="0">
                <a:solidFill>
                  <a:schemeClr val="tx1"/>
                </a:solidFill>
              </a:rPr>
              <a:t> class by using the below statement gets an error:</a:t>
            </a:r>
          </a:p>
          <a:p>
            <a:endParaRPr lang="en-US" sz="2400" dirty="0">
              <a:solidFill>
                <a:schemeClr val="tx1"/>
              </a:solidFill>
            </a:endParaRPr>
          </a:p>
          <a:p>
            <a:r>
              <a:rPr lang="en-US" sz="2400" dirty="0">
                <a:solidFill>
                  <a:schemeClr val="tx1"/>
                </a:solidFill>
              </a:rPr>
              <a:t>The compiler cannot create an instance of the </a:t>
            </a:r>
            <a:r>
              <a:rPr lang="en-US" sz="2400" dirty="0">
                <a:solidFill>
                  <a:srgbClr val="FF0000"/>
                </a:solidFill>
              </a:rPr>
              <a:t>abstract</a:t>
            </a:r>
            <a:r>
              <a:rPr lang="en-US" sz="2400" dirty="0">
                <a:solidFill>
                  <a:schemeClr val="tx1"/>
                </a:solidFill>
              </a:rPr>
              <a:t> class '</a:t>
            </a:r>
            <a:r>
              <a:rPr lang="en-US" sz="2400" dirty="0" err="1">
                <a:solidFill>
                  <a:schemeClr val="tx1"/>
                </a:solidFill>
              </a:rPr>
              <a:t>BaseClass</a:t>
            </a:r>
            <a:r>
              <a:rPr lang="en-US" sz="2400" dirty="0">
                <a:solidFill>
                  <a:schemeClr val="tx1"/>
                </a:solidFill>
              </a:rPr>
              <a:t>'.</a:t>
            </a:r>
          </a:p>
        </p:txBody>
      </p:sp>
      <p:pic>
        <p:nvPicPr>
          <p:cNvPr id="4" name="Picture 3">
            <a:extLst>
              <a:ext uri="{FF2B5EF4-FFF2-40B4-BE49-F238E27FC236}">
                <a16:creationId xmlns:a16="http://schemas.microsoft.com/office/drawing/2014/main" id="{A8CC03EC-D5AF-4B0C-8634-7ED50B73118A}"/>
              </a:ext>
            </a:extLst>
          </p:cNvPr>
          <p:cNvPicPr>
            <a:picLocks noChangeAspect="1"/>
          </p:cNvPicPr>
          <p:nvPr/>
        </p:nvPicPr>
        <p:blipFill>
          <a:blip r:embed="rId2"/>
          <a:stretch>
            <a:fillRect/>
          </a:stretch>
        </p:blipFill>
        <p:spPr>
          <a:xfrm>
            <a:off x="7544883" y="165090"/>
            <a:ext cx="4416856" cy="6527820"/>
          </a:xfrm>
          <a:prstGeom prst="rect">
            <a:avLst/>
          </a:prstGeom>
          <a:ln w="25400">
            <a:solidFill>
              <a:schemeClr val="accent2"/>
            </a:solidFill>
          </a:ln>
          <a:effectLst/>
        </p:spPr>
      </p:pic>
      <p:sp>
        <p:nvSpPr>
          <p:cNvPr id="5" name="Title 1">
            <a:extLst>
              <a:ext uri="{FF2B5EF4-FFF2-40B4-BE49-F238E27FC236}">
                <a16:creationId xmlns:a16="http://schemas.microsoft.com/office/drawing/2014/main" id="{69DB57F3-0170-45AA-9CC1-249BEE41E741}"/>
              </a:ext>
            </a:extLst>
          </p:cNvPr>
          <p:cNvSpPr>
            <a:spLocks noGrp="1"/>
          </p:cNvSpPr>
          <p:nvPr>
            <p:ph type="title"/>
          </p:nvPr>
        </p:nvSpPr>
        <p:spPr>
          <a:xfrm>
            <a:off x="1096963" y="287338"/>
            <a:ext cx="5845543" cy="1449387"/>
          </a:xfrm>
        </p:spPr>
        <p:txBody>
          <a:bodyPr>
            <a:normAutofit fontScale="90000"/>
          </a:bodyPr>
          <a:lstStyle/>
          <a:p>
            <a:r>
              <a:rPr lang="en-US" dirty="0">
                <a:solidFill>
                  <a:schemeClr val="tx1"/>
                </a:solidFill>
              </a:rPr>
              <a:t>Modifiers – Abstract</a:t>
            </a:r>
            <a:br>
              <a:rPr lang="en-US" dirty="0"/>
            </a:br>
            <a:r>
              <a:rPr lang="en-US" sz="1400" dirty="0">
                <a:hlinkClick r:id="rId3"/>
              </a:rPr>
              <a:t>https://docs.microsoft.com/en-us/dotnet/csharp/language-reference/keywords/abstract</a:t>
            </a:r>
            <a:endParaRPr lang="en-US" dirty="0"/>
          </a:p>
        </p:txBody>
      </p:sp>
      <p:pic>
        <p:nvPicPr>
          <p:cNvPr id="6" name="Picture 5">
            <a:extLst>
              <a:ext uri="{FF2B5EF4-FFF2-40B4-BE49-F238E27FC236}">
                <a16:creationId xmlns:a16="http://schemas.microsoft.com/office/drawing/2014/main" id="{66990536-BC0E-41DD-B3DF-0B4A0C988A96}"/>
              </a:ext>
            </a:extLst>
          </p:cNvPr>
          <p:cNvPicPr>
            <a:picLocks noChangeAspect="1"/>
          </p:cNvPicPr>
          <p:nvPr/>
        </p:nvPicPr>
        <p:blipFill>
          <a:blip r:embed="rId4"/>
          <a:stretch>
            <a:fillRect/>
          </a:stretch>
        </p:blipFill>
        <p:spPr>
          <a:xfrm>
            <a:off x="1130458" y="4846455"/>
            <a:ext cx="6165534" cy="549641"/>
          </a:xfrm>
          <a:prstGeom prst="rect">
            <a:avLst/>
          </a:prstGeom>
          <a:ln w="25400">
            <a:solidFill>
              <a:schemeClr val="accent2"/>
            </a:solidFill>
          </a:ln>
          <a:effectLst/>
        </p:spPr>
      </p:pic>
    </p:spTree>
    <p:extLst>
      <p:ext uri="{BB962C8B-B14F-4D97-AF65-F5344CB8AC3E}">
        <p14:creationId xmlns:p14="http://schemas.microsoft.com/office/powerpoint/2010/main" val="34706069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0409EF-0513-48BC-96F1-E9A3ABA51052}"/>
              </a:ext>
            </a:extLst>
          </p:cNvPr>
          <p:cNvSpPr>
            <a:spLocks noGrp="1"/>
          </p:cNvSpPr>
          <p:nvPr>
            <p:ph type="title"/>
          </p:nvPr>
        </p:nvSpPr>
        <p:spPr/>
        <p:txBody>
          <a:bodyPr>
            <a:normAutofit/>
          </a:bodyPr>
          <a:lstStyle/>
          <a:p>
            <a:r>
              <a:rPr lang="en-US" dirty="0">
                <a:solidFill>
                  <a:schemeClr val="tx1"/>
                </a:solidFill>
              </a:rPr>
              <a:t>Modifiers – Virtual</a:t>
            </a:r>
            <a:br>
              <a:rPr lang="en-US" dirty="0"/>
            </a:br>
            <a:r>
              <a:rPr lang="en-US" sz="1400" dirty="0">
                <a:hlinkClick r:id="rId2"/>
              </a:rPr>
              <a:t>https://docs.microsoft.com/en-us/dotnet/csharp/language-reference/keywords/virtual</a:t>
            </a:r>
            <a:endParaRPr lang="en-US" dirty="0"/>
          </a:p>
        </p:txBody>
      </p:sp>
      <p:sp>
        <p:nvSpPr>
          <p:cNvPr id="3" name="Content Placeholder 2">
            <a:extLst>
              <a:ext uri="{FF2B5EF4-FFF2-40B4-BE49-F238E27FC236}">
                <a16:creationId xmlns:a16="http://schemas.microsoft.com/office/drawing/2014/main" id="{F65B631B-AC87-49FF-B54D-D691928E8D58}"/>
              </a:ext>
            </a:extLst>
          </p:cNvPr>
          <p:cNvSpPr>
            <a:spLocks noGrp="1"/>
          </p:cNvSpPr>
          <p:nvPr>
            <p:ph idx="1"/>
          </p:nvPr>
        </p:nvSpPr>
        <p:spPr>
          <a:xfrm>
            <a:off x="1274092" y="1887185"/>
            <a:ext cx="9881588" cy="2327628"/>
          </a:xfrm>
        </p:spPr>
        <p:txBody>
          <a:bodyPr anchor="ctr">
            <a:normAutofit/>
          </a:bodyPr>
          <a:lstStyle/>
          <a:p>
            <a:r>
              <a:rPr lang="en-US" sz="2400" dirty="0">
                <a:solidFill>
                  <a:schemeClr val="tx1"/>
                </a:solidFill>
              </a:rPr>
              <a:t>The </a:t>
            </a:r>
            <a:r>
              <a:rPr lang="en-US" sz="2400" b="1" i="1" dirty="0">
                <a:solidFill>
                  <a:schemeClr val="tx1"/>
                </a:solidFill>
              </a:rPr>
              <a:t>virtual</a:t>
            </a:r>
            <a:r>
              <a:rPr lang="en-US" sz="2400" dirty="0">
                <a:solidFill>
                  <a:schemeClr val="tx1"/>
                </a:solidFill>
              </a:rPr>
              <a:t> keyword is used to modify a method, property, indexer, or event declaration and allow for it to be </a:t>
            </a:r>
            <a:r>
              <a:rPr lang="en-US" sz="2400" b="1" i="1" dirty="0">
                <a:solidFill>
                  <a:schemeClr val="tx1"/>
                </a:solidFill>
              </a:rPr>
              <a:t>overridden</a:t>
            </a:r>
            <a:r>
              <a:rPr lang="en-US" sz="2400" dirty="0">
                <a:solidFill>
                  <a:schemeClr val="tx1"/>
                </a:solidFill>
              </a:rPr>
              <a:t> in a derived class.</a:t>
            </a:r>
          </a:p>
          <a:p>
            <a:r>
              <a:rPr lang="en-US" sz="2400" dirty="0">
                <a:solidFill>
                  <a:schemeClr val="tx1"/>
                </a:solidFill>
              </a:rPr>
              <a:t>The implementation of a </a:t>
            </a:r>
            <a:r>
              <a:rPr lang="en-US" sz="2400" b="1" i="1" dirty="0">
                <a:solidFill>
                  <a:schemeClr val="tx1"/>
                </a:solidFill>
              </a:rPr>
              <a:t>virtual</a:t>
            </a:r>
            <a:r>
              <a:rPr lang="en-US" sz="2400" dirty="0">
                <a:solidFill>
                  <a:schemeClr val="tx1"/>
                </a:solidFill>
              </a:rPr>
              <a:t> member can be changed by an overriding member in a derived class.</a:t>
            </a:r>
          </a:p>
        </p:txBody>
      </p:sp>
      <p:pic>
        <p:nvPicPr>
          <p:cNvPr id="4" name="Picture 3">
            <a:extLst>
              <a:ext uri="{FF2B5EF4-FFF2-40B4-BE49-F238E27FC236}">
                <a16:creationId xmlns:a16="http://schemas.microsoft.com/office/drawing/2014/main" id="{A95D5168-9070-46FC-8B0D-DC6B0AD97427}"/>
              </a:ext>
            </a:extLst>
          </p:cNvPr>
          <p:cNvPicPr>
            <a:picLocks noChangeAspect="1"/>
          </p:cNvPicPr>
          <p:nvPr/>
        </p:nvPicPr>
        <p:blipFill>
          <a:blip r:embed="rId3"/>
          <a:stretch>
            <a:fillRect/>
          </a:stretch>
        </p:blipFill>
        <p:spPr>
          <a:xfrm>
            <a:off x="4007953" y="4294752"/>
            <a:ext cx="4413866" cy="1582716"/>
          </a:xfrm>
          <a:prstGeom prst="rect">
            <a:avLst/>
          </a:prstGeom>
          <a:ln w="25400">
            <a:solidFill>
              <a:schemeClr val="accent2"/>
            </a:solidFill>
          </a:ln>
          <a:effectLst/>
        </p:spPr>
      </p:pic>
    </p:spTree>
    <p:extLst>
      <p:ext uri="{BB962C8B-B14F-4D97-AF65-F5344CB8AC3E}">
        <p14:creationId xmlns:p14="http://schemas.microsoft.com/office/powerpoint/2010/main" val="8968296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56DA9E-0854-411D-97ED-E465B91EA534}"/>
              </a:ext>
            </a:extLst>
          </p:cNvPr>
          <p:cNvSpPr>
            <a:spLocks noGrp="1"/>
          </p:cNvSpPr>
          <p:nvPr>
            <p:ph idx="1"/>
          </p:nvPr>
        </p:nvSpPr>
        <p:spPr>
          <a:xfrm>
            <a:off x="1090613" y="1919807"/>
            <a:ext cx="5171193" cy="4476659"/>
          </a:xfrm>
        </p:spPr>
        <p:txBody>
          <a:bodyPr anchor="ctr">
            <a:normAutofit/>
          </a:bodyPr>
          <a:lstStyle/>
          <a:p>
            <a:pPr lvl="1">
              <a:buFont typeface="Arial" panose="020B0604020202020204" pitchFamily="34" charset="0"/>
              <a:buChar char="•"/>
            </a:pPr>
            <a:r>
              <a:rPr lang="en-US" sz="2400" dirty="0">
                <a:solidFill>
                  <a:schemeClr val="tx1"/>
                </a:solidFill>
              </a:rPr>
              <a:t>By default, methods are non-</a:t>
            </a:r>
            <a:r>
              <a:rPr lang="en-US" sz="2400" b="1" i="1" dirty="0">
                <a:solidFill>
                  <a:schemeClr val="tx1"/>
                </a:solidFill>
              </a:rPr>
              <a:t>virtual</a:t>
            </a:r>
            <a:r>
              <a:rPr lang="en-US" sz="2400" dirty="0">
                <a:solidFill>
                  <a:schemeClr val="tx1"/>
                </a:solidFill>
              </a:rPr>
              <a:t>. </a:t>
            </a:r>
          </a:p>
          <a:p>
            <a:pPr lvl="1">
              <a:buFont typeface="Arial" panose="020B0604020202020204" pitchFamily="34" charset="0"/>
              <a:buChar char="•"/>
            </a:pPr>
            <a:r>
              <a:rPr lang="en-US" sz="2400" dirty="0">
                <a:solidFill>
                  <a:schemeClr val="tx1"/>
                </a:solidFill>
              </a:rPr>
              <a:t>You cannot </a:t>
            </a:r>
            <a:r>
              <a:rPr lang="en-US" sz="2400" b="1" i="1" dirty="0">
                <a:solidFill>
                  <a:schemeClr val="tx1"/>
                </a:solidFill>
              </a:rPr>
              <a:t>override</a:t>
            </a:r>
            <a:r>
              <a:rPr lang="en-US" sz="2400" dirty="0">
                <a:solidFill>
                  <a:schemeClr val="tx1"/>
                </a:solidFill>
              </a:rPr>
              <a:t> a non-</a:t>
            </a:r>
            <a:r>
              <a:rPr lang="en-US" sz="2400" b="1" i="1" dirty="0">
                <a:solidFill>
                  <a:schemeClr val="tx1"/>
                </a:solidFill>
              </a:rPr>
              <a:t>virtual</a:t>
            </a:r>
            <a:r>
              <a:rPr lang="en-US" sz="2400" dirty="0">
                <a:solidFill>
                  <a:schemeClr val="tx1"/>
                </a:solidFill>
              </a:rPr>
              <a:t> method.</a:t>
            </a:r>
          </a:p>
          <a:p>
            <a:pPr lvl="1">
              <a:buFont typeface="Arial" panose="020B0604020202020204" pitchFamily="34" charset="0"/>
              <a:buChar char="•"/>
            </a:pPr>
            <a:r>
              <a:rPr lang="en-US" sz="2400" dirty="0">
                <a:solidFill>
                  <a:schemeClr val="tx1"/>
                </a:solidFill>
              </a:rPr>
              <a:t>You cannot use the </a:t>
            </a:r>
            <a:r>
              <a:rPr lang="en-US" sz="2400" b="1" i="1" dirty="0">
                <a:solidFill>
                  <a:schemeClr val="tx1"/>
                </a:solidFill>
              </a:rPr>
              <a:t>virtual</a:t>
            </a:r>
            <a:r>
              <a:rPr lang="en-US" sz="2400" dirty="0">
                <a:solidFill>
                  <a:schemeClr val="tx1"/>
                </a:solidFill>
              </a:rPr>
              <a:t> modifier with the </a:t>
            </a:r>
            <a:r>
              <a:rPr lang="en-US" sz="2400" b="1" i="1" dirty="0">
                <a:solidFill>
                  <a:schemeClr val="tx1"/>
                </a:solidFill>
              </a:rPr>
              <a:t>static</a:t>
            </a:r>
            <a:r>
              <a:rPr lang="en-US" sz="2400" dirty="0">
                <a:solidFill>
                  <a:schemeClr val="tx1"/>
                </a:solidFill>
              </a:rPr>
              <a:t>, </a:t>
            </a:r>
            <a:r>
              <a:rPr lang="en-US" sz="2400" b="1" i="1" dirty="0">
                <a:solidFill>
                  <a:schemeClr val="tx1"/>
                </a:solidFill>
              </a:rPr>
              <a:t>abstract</a:t>
            </a:r>
            <a:r>
              <a:rPr lang="en-US" sz="2400" dirty="0">
                <a:solidFill>
                  <a:schemeClr val="tx1"/>
                </a:solidFill>
              </a:rPr>
              <a:t>, </a:t>
            </a:r>
            <a:r>
              <a:rPr lang="en-US" sz="2400" b="1" i="1" dirty="0">
                <a:solidFill>
                  <a:schemeClr val="tx1"/>
                </a:solidFill>
              </a:rPr>
              <a:t>private</a:t>
            </a:r>
            <a:r>
              <a:rPr lang="en-US" sz="2400" dirty="0">
                <a:solidFill>
                  <a:schemeClr val="tx1"/>
                </a:solidFill>
              </a:rPr>
              <a:t>, or </a:t>
            </a:r>
            <a:r>
              <a:rPr lang="en-US" sz="2400" b="1" i="1" dirty="0">
                <a:solidFill>
                  <a:schemeClr val="tx1"/>
                </a:solidFill>
              </a:rPr>
              <a:t>override</a:t>
            </a:r>
            <a:r>
              <a:rPr lang="en-US" sz="2400" dirty="0">
                <a:solidFill>
                  <a:schemeClr val="tx1"/>
                </a:solidFill>
              </a:rPr>
              <a:t> modifiers.</a:t>
            </a:r>
          </a:p>
          <a:p>
            <a:pPr lvl="1">
              <a:buFont typeface="Arial" panose="020B0604020202020204" pitchFamily="34" charset="0"/>
              <a:buChar char="•"/>
            </a:pPr>
            <a:r>
              <a:rPr lang="en-US" sz="2400" dirty="0">
                <a:solidFill>
                  <a:schemeClr val="tx1"/>
                </a:solidFill>
              </a:rPr>
              <a:t>A </a:t>
            </a:r>
            <a:r>
              <a:rPr lang="en-US" sz="2400" b="1" i="1" dirty="0">
                <a:solidFill>
                  <a:schemeClr val="tx1"/>
                </a:solidFill>
              </a:rPr>
              <a:t>virtual</a:t>
            </a:r>
            <a:r>
              <a:rPr lang="en-US" sz="2400" dirty="0">
                <a:solidFill>
                  <a:schemeClr val="tx1"/>
                </a:solidFill>
              </a:rPr>
              <a:t> inherited property can be overridden by using the </a:t>
            </a:r>
            <a:r>
              <a:rPr lang="en-US" sz="2400" b="1" i="1" dirty="0">
                <a:solidFill>
                  <a:schemeClr val="tx1"/>
                </a:solidFill>
              </a:rPr>
              <a:t>override</a:t>
            </a:r>
            <a:r>
              <a:rPr lang="en-US" sz="2400" dirty="0">
                <a:solidFill>
                  <a:schemeClr val="tx1"/>
                </a:solidFill>
              </a:rPr>
              <a:t> modifier.</a:t>
            </a:r>
          </a:p>
        </p:txBody>
      </p:sp>
      <p:sp>
        <p:nvSpPr>
          <p:cNvPr id="5" name="Title 1">
            <a:extLst>
              <a:ext uri="{FF2B5EF4-FFF2-40B4-BE49-F238E27FC236}">
                <a16:creationId xmlns:a16="http://schemas.microsoft.com/office/drawing/2014/main" id="{58B96F36-C7AF-4FF4-B807-8F80FCC264D1}"/>
              </a:ext>
            </a:extLst>
          </p:cNvPr>
          <p:cNvSpPr>
            <a:spLocks noGrp="1"/>
          </p:cNvSpPr>
          <p:nvPr>
            <p:ph type="title"/>
          </p:nvPr>
        </p:nvSpPr>
        <p:spPr>
          <a:xfrm>
            <a:off x="1090613" y="287338"/>
            <a:ext cx="5171193" cy="1449387"/>
          </a:xfrm>
        </p:spPr>
        <p:txBody>
          <a:bodyPr>
            <a:normAutofit fontScale="90000"/>
          </a:bodyPr>
          <a:lstStyle/>
          <a:p>
            <a:r>
              <a:rPr lang="en-US" sz="4900" dirty="0">
                <a:solidFill>
                  <a:schemeClr val="tx1"/>
                </a:solidFill>
              </a:rPr>
              <a:t>Modifiers – Virtual</a:t>
            </a:r>
            <a:br>
              <a:rPr lang="en-US" dirty="0"/>
            </a:br>
            <a:r>
              <a:rPr lang="en-US" sz="1400" dirty="0">
                <a:hlinkClick r:id="rId2"/>
              </a:rPr>
              <a:t>https://docs.microsoft.com/en-us/dotnet/csharp/language-reference/keywords/virtual</a:t>
            </a:r>
            <a:endParaRPr lang="en-US" dirty="0"/>
          </a:p>
        </p:txBody>
      </p:sp>
      <p:pic>
        <p:nvPicPr>
          <p:cNvPr id="6" name="Picture 5">
            <a:extLst>
              <a:ext uri="{FF2B5EF4-FFF2-40B4-BE49-F238E27FC236}">
                <a16:creationId xmlns:a16="http://schemas.microsoft.com/office/drawing/2014/main" id="{1B509F6D-6A17-4197-A8CC-C5EE09EB6962}"/>
              </a:ext>
            </a:extLst>
          </p:cNvPr>
          <p:cNvPicPr>
            <a:picLocks noChangeAspect="1"/>
          </p:cNvPicPr>
          <p:nvPr/>
        </p:nvPicPr>
        <p:blipFill>
          <a:blip r:embed="rId3"/>
          <a:stretch>
            <a:fillRect/>
          </a:stretch>
        </p:blipFill>
        <p:spPr>
          <a:xfrm>
            <a:off x="6332840" y="102194"/>
            <a:ext cx="5433018" cy="6674850"/>
          </a:xfrm>
          <a:prstGeom prst="rect">
            <a:avLst/>
          </a:prstGeom>
          <a:ln w="25400">
            <a:solidFill>
              <a:schemeClr val="accent2"/>
            </a:solidFill>
          </a:ln>
          <a:effectLst/>
        </p:spPr>
      </p:pic>
    </p:spTree>
    <p:extLst>
      <p:ext uri="{BB962C8B-B14F-4D97-AF65-F5344CB8AC3E}">
        <p14:creationId xmlns:p14="http://schemas.microsoft.com/office/powerpoint/2010/main" val="40034279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8BAB97B4-DD7F-4A59-8C31-9F5BC48122C2}"/>
              </a:ext>
            </a:extLst>
          </p:cNvPr>
          <p:cNvSpPr>
            <a:spLocks noGrp="1"/>
          </p:cNvSpPr>
          <p:nvPr>
            <p:ph type="title"/>
          </p:nvPr>
        </p:nvSpPr>
        <p:spPr>
          <a:xfrm>
            <a:off x="1097280" y="69216"/>
            <a:ext cx="7816061" cy="1687554"/>
          </a:xfrm>
        </p:spPr>
        <p:txBody>
          <a:bodyPr anchor="b">
            <a:normAutofit/>
          </a:bodyPr>
          <a:lstStyle/>
          <a:p>
            <a:r>
              <a:rPr lang="en-US" sz="4800" dirty="0">
                <a:solidFill>
                  <a:schemeClr val="tx1"/>
                </a:solidFill>
              </a:rPr>
              <a:t>Modifiers – Virtual</a:t>
            </a:r>
            <a:br>
              <a:rPr lang="en-US" dirty="0"/>
            </a:br>
            <a:r>
              <a:rPr lang="en-US" sz="1400" dirty="0">
                <a:hlinkClick r:id="rId2"/>
              </a:rPr>
              <a:t>https://docs.microsoft.com/en-us/dotnet/csharp/language-reference/keywords/virtual</a:t>
            </a:r>
            <a:endParaRPr lang="en-US" dirty="0"/>
          </a:p>
        </p:txBody>
      </p:sp>
      <p:pic>
        <p:nvPicPr>
          <p:cNvPr id="5" name="Picture 4">
            <a:extLst>
              <a:ext uri="{FF2B5EF4-FFF2-40B4-BE49-F238E27FC236}">
                <a16:creationId xmlns:a16="http://schemas.microsoft.com/office/drawing/2014/main" id="{E3EE6726-A83B-4EB4-8EDF-58F6452743AF}"/>
              </a:ext>
            </a:extLst>
          </p:cNvPr>
          <p:cNvPicPr>
            <a:picLocks noChangeAspect="1"/>
          </p:cNvPicPr>
          <p:nvPr/>
        </p:nvPicPr>
        <p:blipFill>
          <a:blip r:embed="rId3"/>
          <a:stretch>
            <a:fillRect/>
          </a:stretch>
        </p:blipFill>
        <p:spPr>
          <a:xfrm>
            <a:off x="5467350" y="3427409"/>
            <a:ext cx="2636646" cy="3239947"/>
          </a:xfrm>
          <a:prstGeom prst="rect">
            <a:avLst/>
          </a:prstGeom>
          <a:ln w="25400">
            <a:solidFill>
              <a:schemeClr val="accent2"/>
            </a:solidFill>
          </a:ln>
          <a:effectLst/>
        </p:spPr>
      </p:pic>
      <p:pic>
        <p:nvPicPr>
          <p:cNvPr id="6" name="Picture 5">
            <a:extLst>
              <a:ext uri="{FF2B5EF4-FFF2-40B4-BE49-F238E27FC236}">
                <a16:creationId xmlns:a16="http://schemas.microsoft.com/office/drawing/2014/main" id="{A3396439-0940-4A13-9D27-20D0DEBBB588}"/>
              </a:ext>
            </a:extLst>
          </p:cNvPr>
          <p:cNvPicPr>
            <a:picLocks noChangeAspect="1"/>
          </p:cNvPicPr>
          <p:nvPr/>
        </p:nvPicPr>
        <p:blipFill>
          <a:blip r:embed="rId4"/>
          <a:stretch>
            <a:fillRect/>
          </a:stretch>
        </p:blipFill>
        <p:spPr>
          <a:xfrm>
            <a:off x="8302168" y="1950139"/>
            <a:ext cx="2963583" cy="4712598"/>
          </a:xfrm>
          <a:prstGeom prst="rect">
            <a:avLst/>
          </a:prstGeom>
          <a:ln w="25400">
            <a:solidFill>
              <a:schemeClr val="accent2"/>
            </a:solidFill>
          </a:ln>
          <a:effectLst/>
        </p:spPr>
      </p:pic>
      <p:pic>
        <p:nvPicPr>
          <p:cNvPr id="7" name="Picture 6">
            <a:extLst>
              <a:ext uri="{FF2B5EF4-FFF2-40B4-BE49-F238E27FC236}">
                <a16:creationId xmlns:a16="http://schemas.microsoft.com/office/drawing/2014/main" id="{13E6BD7A-558E-4575-98FE-517C4FEBD4EF}"/>
              </a:ext>
            </a:extLst>
          </p:cNvPr>
          <p:cNvPicPr>
            <a:picLocks noChangeAspect="1"/>
          </p:cNvPicPr>
          <p:nvPr/>
        </p:nvPicPr>
        <p:blipFill>
          <a:blip r:embed="rId5"/>
          <a:stretch>
            <a:fillRect/>
          </a:stretch>
        </p:blipFill>
        <p:spPr>
          <a:xfrm>
            <a:off x="1042478" y="3429000"/>
            <a:ext cx="4226700" cy="3233737"/>
          </a:xfrm>
          <a:prstGeom prst="rect">
            <a:avLst/>
          </a:prstGeom>
          <a:ln w="25400">
            <a:solidFill>
              <a:schemeClr val="accent2"/>
            </a:solidFill>
          </a:ln>
          <a:effectLst/>
        </p:spPr>
      </p:pic>
      <p:sp>
        <p:nvSpPr>
          <p:cNvPr id="8" name="Rectangle 7">
            <a:extLst>
              <a:ext uri="{FF2B5EF4-FFF2-40B4-BE49-F238E27FC236}">
                <a16:creationId xmlns:a16="http://schemas.microsoft.com/office/drawing/2014/main" id="{EE626ACA-6725-4C2B-9131-BBA31B1E1C74}"/>
              </a:ext>
            </a:extLst>
          </p:cNvPr>
          <p:cNvSpPr/>
          <p:nvPr/>
        </p:nvSpPr>
        <p:spPr>
          <a:xfrm>
            <a:off x="757311" y="2035865"/>
            <a:ext cx="7367588" cy="1231106"/>
          </a:xfrm>
          <a:prstGeom prst="rect">
            <a:avLst/>
          </a:prstGeom>
          <a:solidFill>
            <a:schemeClr val="bg1"/>
          </a:solidFill>
          <a:ln w="25400">
            <a:solidFill>
              <a:schemeClr val="accent2"/>
            </a:solidFill>
          </a:ln>
        </p:spPr>
        <p:txBody>
          <a:bodyPr wrap="square">
            <a:spAutoFit/>
          </a:bodyPr>
          <a:lstStyle/>
          <a:p>
            <a:r>
              <a:rPr lang="en-US" sz="1850" dirty="0"/>
              <a:t>The Shape class contains two coordinates (</a:t>
            </a:r>
            <a:r>
              <a:rPr lang="en-US" sz="1850" dirty="0">
                <a:solidFill>
                  <a:srgbClr val="FF0000"/>
                </a:solidFill>
              </a:rPr>
              <a:t>x</a:t>
            </a:r>
            <a:r>
              <a:rPr lang="en-US" sz="1850" dirty="0"/>
              <a:t>, </a:t>
            </a:r>
            <a:r>
              <a:rPr lang="en-US" sz="1850" dirty="0">
                <a:solidFill>
                  <a:srgbClr val="FF0000"/>
                </a:solidFill>
              </a:rPr>
              <a:t>y)</a:t>
            </a:r>
            <a:r>
              <a:rPr lang="en-US" sz="1850" dirty="0"/>
              <a:t> and the </a:t>
            </a:r>
            <a:r>
              <a:rPr lang="en-US" sz="1850" dirty="0">
                <a:solidFill>
                  <a:srgbClr val="FF0000"/>
                </a:solidFill>
              </a:rPr>
              <a:t>Area()</a:t>
            </a:r>
            <a:r>
              <a:rPr lang="en-US" sz="1850" dirty="0"/>
              <a:t> </a:t>
            </a:r>
            <a:r>
              <a:rPr lang="en-US" sz="1850" b="1" i="1" dirty="0"/>
              <a:t>virtual</a:t>
            </a:r>
            <a:r>
              <a:rPr lang="en-US" sz="1850" dirty="0"/>
              <a:t> method. Classes </a:t>
            </a:r>
            <a:r>
              <a:rPr lang="en-US" sz="1850" dirty="0">
                <a:solidFill>
                  <a:srgbClr val="FF0000"/>
                </a:solidFill>
              </a:rPr>
              <a:t>Circle</a:t>
            </a:r>
            <a:r>
              <a:rPr lang="en-US" sz="1850" dirty="0"/>
              <a:t>, </a:t>
            </a:r>
            <a:r>
              <a:rPr lang="en-US" sz="1850" dirty="0">
                <a:solidFill>
                  <a:srgbClr val="FF0000"/>
                </a:solidFill>
              </a:rPr>
              <a:t>Cylinder</a:t>
            </a:r>
            <a:r>
              <a:rPr lang="en-US" sz="1850" dirty="0"/>
              <a:t>, and </a:t>
            </a:r>
            <a:r>
              <a:rPr lang="en-US" sz="1850" dirty="0">
                <a:solidFill>
                  <a:srgbClr val="FF0000"/>
                </a:solidFill>
              </a:rPr>
              <a:t>Sphere</a:t>
            </a:r>
            <a:r>
              <a:rPr lang="en-US" sz="1850" dirty="0"/>
              <a:t> inherit from </a:t>
            </a:r>
            <a:r>
              <a:rPr lang="en-US" sz="1850" dirty="0">
                <a:solidFill>
                  <a:srgbClr val="FF0000"/>
                </a:solidFill>
              </a:rPr>
              <a:t>Shape</a:t>
            </a:r>
            <a:r>
              <a:rPr lang="en-US" sz="1850" dirty="0"/>
              <a:t>. Each derived class has its own </a:t>
            </a:r>
            <a:r>
              <a:rPr lang="en-US" sz="1850" b="1" i="1" dirty="0"/>
              <a:t>override</a:t>
            </a:r>
            <a:r>
              <a:rPr lang="en-US" sz="1850" dirty="0"/>
              <a:t> implementation of </a:t>
            </a:r>
            <a:r>
              <a:rPr lang="en-US" sz="1850" dirty="0">
                <a:solidFill>
                  <a:srgbClr val="FF0000"/>
                </a:solidFill>
              </a:rPr>
              <a:t>Area()</a:t>
            </a:r>
            <a:r>
              <a:rPr lang="en-US" sz="1850" dirty="0"/>
              <a:t>. This means that the surface area is calculated for each shape type within that class.</a:t>
            </a:r>
          </a:p>
        </p:txBody>
      </p:sp>
    </p:spTree>
    <p:extLst>
      <p:ext uri="{BB962C8B-B14F-4D97-AF65-F5344CB8AC3E}">
        <p14:creationId xmlns:p14="http://schemas.microsoft.com/office/powerpoint/2010/main" val="2139180978"/>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{5B3D16BE-15B3-47D8-84CE-9AE21D5E9D1A}tf56160789</Template>
  <TotalTime>0</TotalTime>
  <Words>1289</Words>
  <Application>Microsoft Office PowerPoint</Application>
  <PresentationFormat>Widescreen</PresentationFormat>
  <Paragraphs>84</Paragraphs>
  <Slides>16</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Bookman Old Style</vt:lpstr>
      <vt:lpstr>Calibri</vt:lpstr>
      <vt:lpstr>Franklin Gothic Book</vt:lpstr>
      <vt:lpstr>Sabon Next LT</vt:lpstr>
      <vt:lpstr>1_RetrospectVTI</vt:lpstr>
      <vt:lpstr>Modifiers</vt:lpstr>
      <vt:lpstr>Modifiers are C# keywords used to modify declarations of types (class, struct, interface, enum) and type members (fields, properties, methods, indexers, etc).</vt:lpstr>
      <vt:lpstr>Modifier vs. Access Modifier</vt:lpstr>
      <vt:lpstr>Modifiers – Abstract https://docs.microsoft.com/en-us/dotnet/csharp/language-reference/keywords/abstract</vt:lpstr>
      <vt:lpstr>Modifiers – Abstract https://docs.microsoft.com/en-us/dotnet/csharp/language-reference/keywords/abstract</vt:lpstr>
      <vt:lpstr>Modifiers – Abstract https://docs.microsoft.com/en-us/dotnet/csharp/language-reference/keywords/abstract</vt:lpstr>
      <vt:lpstr>Modifiers – Virtual https://docs.microsoft.com/en-us/dotnet/csharp/language-reference/keywords/virtual</vt:lpstr>
      <vt:lpstr>Modifiers – Virtual https://docs.microsoft.com/en-us/dotnet/csharp/language-reference/keywords/virtual</vt:lpstr>
      <vt:lpstr>Modifiers – Virtual https://docs.microsoft.com/en-us/dotnet/csharp/language-reference/keywords/virtual</vt:lpstr>
      <vt:lpstr>Modifiers – Sealed https://docs.microsoft.com/en-us/dotnet/csharp/language-reference/keywords/sealed</vt:lpstr>
      <vt:lpstr>Modifiers – Sealed https://docs.microsoft.com/en-us/dotnet/csharp/language-reference/keywords/sealed</vt:lpstr>
      <vt:lpstr>Modifiers – Static https://docs.microsoft.com/en-us/dotnet/csharp/language-reference/keywords/static</vt:lpstr>
      <vt:lpstr>Modifiers – Const https://docs.microsoft.com/en-us/dotnet/csharp/language-reference/keywords/const</vt:lpstr>
      <vt:lpstr>Modifiers – readonly https://docs.microsoft.com/en-us/dotnet/csharp/language-reference/keywords/readonly</vt:lpstr>
      <vt:lpstr>Modifiers – Override https://docs.microsoft.com/en-us/dotnet/csharp/language-reference/keywords/override</vt:lpstr>
      <vt:lpstr>Partial Classes, Structs, Interfaces https://docs.microsoft.com/en-us/dotnet/csharp/programming-guide/classes-and-structs/partial-classes-and-methods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2020-02-23T18:12:35Z</dcterms:created>
  <dcterms:modified xsi:type="dcterms:W3CDTF">2023-06-28T20:16:35Z</dcterms:modified>
</cp:coreProperties>
</file>

<file path=docProps/thumbnail.jpeg>
</file>